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322" r:id="rId5"/>
    <p:sldId id="262" r:id="rId6"/>
    <p:sldId id="302" r:id="rId7"/>
    <p:sldId id="258" r:id="rId8"/>
    <p:sldId id="348" r:id="rId9"/>
    <p:sldId id="343" r:id="rId10"/>
    <p:sldId id="341" r:id="rId11"/>
    <p:sldId id="342" r:id="rId12"/>
    <p:sldId id="316" r:id="rId13"/>
    <p:sldId id="328" r:id="rId14"/>
    <p:sldId id="344" r:id="rId15"/>
    <p:sldId id="345" r:id="rId16"/>
    <p:sldId id="346" r:id="rId17"/>
    <p:sldId id="347" r:id="rId18"/>
    <p:sldId id="332" r:id="rId19"/>
    <p:sldId id="333" r:id="rId20"/>
    <p:sldId id="334" r:id="rId21"/>
    <p:sldId id="335" r:id="rId22"/>
    <p:sldId id="336" r:id="rId23"/>
    <p:sldId id="337" r:id="rId24"/>
    <p:sldId id="314" r:id="rId25"/>
    <p:sldId id="338" r:id="rId26"/>
    <p:sldId id="339" r:id="rId27"/>
    <p:sldId id="31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suf Dinc" initials="YD" lastIdx="11" clrIdx="0">
    <p:extLst>
      <p:ext uri="{19B8F6BF-5375-455C-9EA6-DF929625EA0E}">
        <p15:presenceInfo xmlns:p15="http://schemas.microsoft.com/office/powerpoint/2012/main" userId="647b2ffebeb6cd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662"/>
    <a:srgbClr val="868686"/>
    <a:srgbClr val="FA6363"/>
    <a:srgbClr val="2A628B"/>
    <a:srgbClr val="0FB4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53.svg"/><Relationship Id="rId1" Type="http://schemas.openxmlformats.org/officeDocument/2006/relationships/image" Target="../media/image45.png"/><Relationship Id="rId6" Type="http://schemas.openxmlformats.org/officeDocument/2006/relationships/image" Target="../media/image57.svg"/><Relationship Id="rId5" Type="http://schemas.openxmlformats.org/officeDocument/2006/relationships/image" Target="../media/image47.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53.svg"/><Relationship Id="rId1" Type="http://schemas.openxmlformats.org/officeDocument/2006/relationships/image" Target="../media/image45.png"/><Relationship Id="rId6" Type="http://schemas.openxmlformats.org/officeDocument/2006/relationships/image" Target="../media/image57.svg"/><Relationship Id="rId5" Type="http://schemas.openxmlformats.org/officeDocument/2006/relationships/image" Target="../media/image47.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183D4-DDA0-4CDE-BA9E-04ABFEB7840A}"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A0A35B5C-31C5-42D6-81FC-F87F938D7E37}">
      <dgm:prSet custT="1"/>
      <dgm:spPr/>
      <dgm:t>
        <a:bodyPr/>
        <a:lstStyle/>
        <a:p>
          <a:pPr>
            <a:lnSpc>
              <a:spcPct val="100000"/>
            </a:lnSpc>
          </a:pPr>
          <a:r>
            <a:rPr lang="en-US" sz="1800"/>
            <a:t>Providing an analysis of the theoretical and legal nature of </a:t>
          </a:r>
          <a:r>
            <a:rPr lang="en-US" sz="1800" i="1"/>
            <a:t>Takaful</a:t>
          </a:r>
          <a:r>
            <a:rPr lang="en-US" sz="1800"/>
            <a:t>, including the interpretation of various</a:t>
          </a:r>
          <a:r>
            <a:rPr lang="tr-TR" sz="1800"/>
            <a:t> scholars</a:t>
          </a:r>
          <a:r>
            <a:rPr lang="en-US" sz="1800"/>
            <a:t> on the </a:t>
          </a:r>
          <a:r>
            <a:rPr lang="en-US" sz="1800">
              <a:solidFill>
                <a:schemeClr val="accent2"/>
              </a:solidFill>
            </a:rPr>
            <a:t>comparison of conventional and Islamic insurance.</a:t>
          </a:r>
          <a:endParaRPr lang="en-US" sz="1800" dirty="0">
            <a:solidFill>
              <a:schemeClr val="accent2"/>
            </a:solidFill>
          </a:endParaRPr>
        </a:p>
      </dgm:t>
    </dgm:pt>
    <dgm:pt modelId="{218FEFBD-0D5B-4BC6-A1F1-AD64A3BD222E}" type="parTrans" cxnId="{3400BA49-34CB-48E5-8FFE-C9BFE029F340}">
      <dgm:prSet/>
      <dgm:spPr/>
      <dgm:t>
        <a:bodyPr/>
        <a:lstStyle/>
        <a:p>
          <a:endParaRPr lang="en-US"/>
        </a:p>
      </dgm:t>
    </dgm:pt>
    <dgm:pt modelId="{409D7AE2-F44A-4D2D-BA65-696D1F54FEAB}" type="sibTrans" cxnId="{3400BA49-34CB-48E5-8FFE-C9BFE029F340}">
      <dgm:prSet/>
      <dgm:spPr/>
      <dgm:t>
        <a:bodyPr/>
        <a:lstStyle/>
        <a:p>
          <a:endParaRPr lang="en-US"/>
        </a:p>
      </dgm:t>
    </dgm:pt>
    <dgm:pt modelId="{A8EFE531-480D-4451-9BA6-EE31DF4BA27B}">
      <dgm:prSet custT="1"/>
      <dgm:spPr/>
      <dgm:t>
        <a:bodyPr/>
        <a:lstStyle/>
        <a:p>
          <a:pPr>
            <a:lnSpc>
              <a:spcPct val="100000"/>
            </a:lnSpc>
          </a:pPr>
          <a:r>
            <a:rPr lang="en-US" sz="1800"/>
            <a:t>Giving detailed analysis on the current size and trends, structures, modes, and instruments of </a:t>
          </a:r>
          <a:r>
            <a:rPr lang="en-US" sz="1800" i="1"/>
            <a:t>Takaful</a:t>
          </a:r>
          <a:r>
            <a:rPr lang="en-US" sz="1800"/>
            <a:t>.</a:t>
          </a:r>
        </a:p>
      </dgm:t>
    </dgm:pt>
    <dgm:pt modelId="{856D7FA4-2A5C-47B5-A0E8-027FCA6D7CC2}" type="parTrans" cxnId="{379B1C54-620E-473F-ACD8-EDE657240967}">
      <dgm:prSet/>
      <dgm:spPr/>
      <dgm:t>
        <a:bodyPr/>
        <a:lstStyle/>
        <a:p>
          <a:endParaRPr lang="en-US"/>
        </a:p>
      </dgm:t>
    </dgm:pt>
    <dgm:pt modelId="{83D8DEBE-4EED-4A99-AA71-3D6C35868DF0}" type="sibTrans" cxnId="{379B1C54-620E-473F-ACD8-EDE657240967}">
      <dgm:prSet/>
      <dgm:spPr/>
      <dgm:t>
        <a:bodyPr/>
        <a:lstStyle/>
        <a:p>
          <a:endParaRPr lang="en-US"/>
        </a:p>
      </dgm:t>
    </dgm:pt>
    <dgm:pt modelId="{88A3AA96-1B52-4CD7-B3D4-BF2851985914}">
      <dgm:prSet custT="1"/>
      <dgm:spPr/>
      <dgm:t>
        <a:bodyPr/>
        <a:lstStyle/>
        <a:p>
          <a:pPr>
            <a:lnSpc>
              <a:spcPct val="100000"/>
            </a:lnSpc>
          </a:pPr>
          <a:r>
            <a:rPr lang="en-US" sz="1800"/>
            <a:t>Explaining the operational aspects of </a:t>
          </a:r>
          <a:r>
            <a:rPr lang="en-US" sz="1800" i="1"/>
            <a:t>Takaful</a:t>
          </a:r>
          <a:r>
            <a:rPr lang="en-US" sz="1800"/>
            <a:t> business, including a comprehensive and detailed analysis on types of </a:t>
          </a:r>
          <a:r>
            <a:rPr lang="en-US" sz="1800" i="1"/>
            <a:t>Takaful</a:t>
          </a:r>
          <a:r>
            <a:rPr lang="en-US" sz="1800"/>
            <a:t> structures, </a:t>
          </a:r>
          <a:r>
            <a:rPr lang="tr-TR" sz="1800"/>
            <a:t>legal</a:t>
          </a:r>
          <a:r>
            <a:rPr lang="en-US" sz="1800"/>
            <a:t>, regulatory and technical challenges facing </a:t>
          </a:r>
          <a:r>
            <a:rPr lang="en-US" sz="1800" i="1"/>
            <a:t>Takaful</a:t>
          </a:r>
          <a:r>
            <a:rPr lang="en-US" sz="1800"/>
            <a:t> sector.</a:t>
          </a:r>
          <a:endParaRPr lang="en-US" sz="1800" dirty="0"/>
        </a:p>
      </dgm:t>
    </dgm:pt>
    <dgm:pt modelId="{3225C22C-D0C3-40BC-AE2A-63207D2C399F}" type="parTrans" cxnId="{0E51C0C9-89FC-428A-A0BF-98E7241ECEF3}">
      <dgm:prSet/>
      <dgm:spPr/>
      <dgm:t>
        <a:bodyPr/>
        <a:lstStyle/>
        <a:p>
          <a:endParaRPr lang="en-US"/>
        </a:p>
      </dgm:t>
    </dgm:pt>
    <dgm:pt modelId="{5BE8BCAB-848E-4432-A300-89D9262C62AD}" type="sibTrans" cxnId="{0E51C0C9-89FC-428A-A0BF-98E7241ECEF3}">
      <dgm:prSet/>
      <dgm:spPr/>
      <dgm:t>
        <a:bodyPr/>
        <a:lstStyle/>
        <a:p>
          <a:endParaRPr lang="en-US"/>
        </a:p>
      </dgm:t>
    </dgm:pt>
    <dgm:pt modelId="{CAB3E7C0-9A52-44BD-BD59-F5F4648E0E9F}">
      <dgm:prSet custT="1"/>
      <dgm:spPr/>
      <dgm:t>
        <a:bodyPr/>
        <a:lstStyle/>
        <a:p>
          <a:pPr>
            <a:lnSpc>
              <a:spcPct val="100000"/>
            </a:lnSpc>
          </a:pPr>
          <a:r>
            <a:rPr lang="en-US" sz="1800"/>
            <a:t>Doing country analysis on the selected countries on </a:t>
          </a:r>
          <a:r>
            <a:rPr lang="en-US" sz="1800" i="1"/>
            <a:t>Takaful</a:t>
          </a:r>
          <a:r>
            <a:rPr lang="en-US" sz="1800"/>
            <a:t> market. </a:t>
          </a:r>
        </a:p>
      </dgm:t>
    </dgm:pt>
    <dgm:pt modelId="{A4317DFD-2B00-4A84-A9B8-FC23C582CDC0}" type="parTrans" cxnId="{9C161AD7-1B05-4B5B-922F-BB79E013848B}">
      <dgm:prSet/>
      <dgm:spPr/>
      <dgm:t>
        <a:bodyPr/>
        <a:lstStyle/>
        <a:p>
          <a:endParaRPr lang="en-US"/>
        </a:p>
      </dgm:t>
    </dgm:pt>
    <dgm:pt modelId="{62AC1172-08FE-4CD4-8AA2-D0972DAC4752}" type="sibTrans" cxnId="{9C161AD7-1B05-4B5B-922F-BB79E013848B}">
      <dgm:prSet/>
      <dgm:spPr/>
      <dgm:t>
        <a:bodyPr/>
        <a:lstStyle/>
        <a:p>
          <a:endParaRPr lang="en-US"/>
        </a:p>
      </dgm:t>
    </dgm:pt>
    <dgm:pt modelId="{1C07D163-7F30-42AD-946F-4E50FBEEE971}" type="pres">
      <dgm:prSet presAssocID="{8B0183D4-DDA0-4CDE-BA9E-04ABFEB7840A}" presName="root" presStyleCnt="0">
        <dgm:presLayoutVars>
          <dgm:dir/>
          <dgm:resizeHandles val="exact"/>
        </dgm:presLayoutVars>
      </dgm:prSet>
      <dgm:spPr/>
      <dgm:t>
        <a:bodyPr/>
        <a:lstStyle/>
        <a:p>
          <a:endParaRPr lang="en-US"/>
        </a:p>
      </dgm:t>
    </dgm:pt>
    <dgm:pt modelId="{31ACF5CB-7B50-417F-8E0A-B4F55ED74F78}" type="pres">
      <dgm:prSet presAssocID="{A0A35B5C-31C5-42D6-81FC-F87F938D7E37}" presName="compNode" presStyleCnt="0"/>
      <dgm:spPr/>
    </dgm:pt>
    <dgm:pt modelId="{429BB75E-9714-4DDE-A0D7-2DEECE4633E1}" type="pres">
      <dgm:prSet presAssocID="{A0A35B5C-31C5-42D6-81FC-F87F938D7E37}" presName="bgRect" presStyleLbl="bgShp" presStyleIdx="0" presStyleCnt="4"/>
      <dgm:spPr/>
    </dgm:pt>
    <dgm:pt modelId="{14D0B35F-D305-4D67-909A-A4D31D8177FA}" type="pres">
      <dgm:prSet presAssocID="{A0A35B5C-31C5-42D6-81FC-F87F938D7E3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Filter"/>
        </a:ext>
      </dgm:extLst>
    </dgm:pt>
    <dgm:pt modelId="{257E5D93-E255-4312-BF18-4B5C23C190DF}" type="pres">
      <dgm:prSet presAssocID="{A0A35B5C-31C5-42D6-81FC-F87F938D7E37}" presName="spaceRect" presStyleCnt="0"/>
      <dgm:spPr/>
    </dgm:pt>
    <dgm:pt modelId="{4484DF75-BDBE-4135-A437-9972A9BD956F}" type="pres">
      <dgm:prSet presAssocID="{A0A35B5C-31C5-42D6-81FC-F87F938D7E37}" presName="parTx" presStyleLbl="revTx" presStyleIdx="0" presStyleCnt="4">
        <dgm:presLayoutVars>
          <dgm:chMax val="0"/>
          <dgm:chPref val="0"/>
        </dgm:presLayoutVars>
      </dgm:prSet>
      <dgm:spPr/>
      <dgm:t>
        <a:bodyPr/>
        <a:lstStyle/>
        <a:p>
          <a:endParaRPr lang="en-US"/>
        </a:p>
      </dgm:t>
    </dgm:pt>
    <dgm:pt modelId="{50069D98-C56C-4279-AACA-CA9B490BBEEB}" type="pres">
      <dgm:prSet presAssocID="{409D7AE2-F44A-4D2D-BA65-696D1F54FEAB}" presName="sibTrans" presStyleCnt="0"/>
      <dgm:spPr/>
    </dgm:pt>
    <dgm:pt modelId="{A1E2E512-2A2F-4401-A2D5-07C59B9DAE3D}" type="pres">
      <dgm:prSet presAssocID="{A8EFE531-480D-4451-9BA6-EE31DF4BA27B}" presName="compNode" presStyleCnt="0"/>
      <dgm:spPr/>
    </dgm:pt>
    <dgm:pt modelId="{54AA9648-1304-4EE2-94EF-CB1173087D2E}" type="pres">
      <dgm:prSet presAssocID="{A8EFE531-480D-4451-9BA6-EE31DF4BA27B}" presName="bgRect" presStyleLbl="bgShp" presStyleIdx="1" presStyleCnt="4"/>
      <dgm:spPr/>
    </dgm:pt>
    <dgm:pt modelId="{F5D5867A-98BE-4B8A-828C-F0CDB566E70C}" type="pres">
      <dgm:prSet presAssocID="{A8EFE531-480D-4451-9BA6-EE31DF4BA27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Bar chart RTL"/>
        </a:ext>
      </dgm:extLst>
    </dgm:pt>
    <dgm:pt modelId="{F8158277-0368-4A4F-BF1B-7D6A8E3D9629}" type="pres">
      <dgm:prSet presAssocID="{A8EFE531-480D-4451-9BA6-EE31DF4BA27B}" presName="spaceRect" presStyleCnt="0"/>
      <dgm:spPr/>
    </dgm:pt>
    <dgm:pt modelId="{AB3AD6C5-AB35-496F-8EDD-45D1B8EF54AF}" type="pres">
      <dgm:prSet presAssocID="{A8EFE531-480D-4451-9BA6-EE31DF4BA27B}" presName="parTx" presStyleLbl="revTx" presStyleIdx="1" presStyleCnt="4">
        <dgm:presLayoutVars>
          <dgm:chMax val="0"/>
          <dgm:chPref val="0"/>
        </dgm:presLayoutVars>
      </dgm:prSet>
      <dgm:spPr/>
      <dgm:t>
        <a:bodyPr/>
        <a:lstStyle/>
        <a:p>
          <a:endParaRPr lang="en-US"/>
        </a:p>
      </dgm:t>
    </dgm:pt>
    <dgm:pt modelId="{C1FF7645-18BC-46F3-A696-F970279003A9}" type="pres">
      <dgm:prSet presAssocID="{83D8DEBE-4EED-4A99-AA71-3D6C35868DF0}" presName="sibTrans" presStyleCnt="0"/>
      <dgm:spPr/>
    </dgm:pt>
    <dgm:pt modelId="{64E6313D-5C75-4060-A93D-D2449BADFA91}" type="pres">
      <dgm:prSet presAssocID="{88A3AA96-1B52-4CD7-B3D4-BF2851985914}" presName="compNode" presStyleCnt="0"/>
      <dgm:spPr/>
    </dgm:pt>
    <dgm:pt modelId="{08EE357F-E3AE-452C-8BE2-E7E4EDDBCEA9}" type="pres">
      <dgm:prSet presAssocID="{88A3AA96-1B52-4CD7-B3D4-BF2851985914}" presName="bgRect" presStyleLbl="bgShp" presStyleIdx="2" presStyleCnt="4"/>
      <dgm:spPr/>
    </dgm:pt>
    <dgm:pt modelId="{1D492F20-EFE2-4299-98EB-9D3BB6330732}" type="pres">
      <dgm:prSet presAssocID="{88A3AA96-1B52-4CD7-B3D4-BF285198591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Magnifying glass"/>
        </a:ext>
      </dgm:extLst>
    </dgm:pt>
    <dgm:pt modelId="{8118B236-D76D-4874-9CD5-D56769732238}" type="pres">
      <dgm:prSet presAssocID="{88A3AA96-1B52-4CD7-B3D4-BF2851985914}" presName="spaceRect" presStyleCnt="0"/>
      <dgm:spPr/>
    </dgm:pt>
    <dgm:pt modelId="{CC5CABDA-AC18-4B01-8D4A-326E944D1CF3}" type="pres">
      <dgm:prSet presAssocID="{88A3AA96-1B52-4CD7-B3D4-BF2851985914}" presName="parTx" presStyleLbl="revTx" presStyleIdx="2" presStyleCnt="4">
        <dgm:presLayoutVars>
          <dgm:chMax val="0"/>
          <dgm:chPref val="0"/>
        </dgm:presLayoutVars>
      </dgm:prSet>
      <dgm:spPr/>
      <dgm:t>
        <a:bodyPr/>
        <a:lstStyle/>
        <a:p>
          <a:endParaRPr lang="en-US"/>
        </a:p>
      </dgm:t>
    </dgm:pt>
    <dgm:pt modelId="{D77DB0C1-ADD3-494C-8C19-53F907F67657}" type="pres">
      <dgm:prSet presAssocID="{5BE8BCAB-848E-4432-A300-89D9262C62AD}" presName="sibTrans" presStyleCnt="0"/>
      <dgm:spPr/>
    </dgm:pt>
    <dgm:pt modelId="{AB437D31-36CB-4292-8A07-DE84AA593328}" type="pres">
      <dgm:prSet presAssocID="{CAB3E7C0-9A52-44BD-BD59-F5F4648E0E9F}" presName="compNode" presStyleCnt="0"/>
      <dgm:spPr/>
    </dgm:pt>
    <dgm:pt modelId="{BE8DEB5B-04EC-4B81-BF7C-05808DC14BF1}" type="pres">
      <dgm:prSet presAssocID="{CAB3E7C0-9A52-44BD-BD59-F5F4648E0E9F}" presName="bgRect" presStyleLbl="bgShp" presStyleIdx="3" presStyleCnt="4"/>
      <dgm:spPr/>
    </dgm:pt>
    <dgm:pt modelId="{CE9E5249-93E9-4570-AB03-5F433B94DC1B}" type="pres">
      <dgm:prSet presAssocID="{CAB3E7C0-9A52-44BD-BD59-F5F4648E0E9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Pie chart"/>
        </a:ext>
      </dgm:extLst>
    </dgm:pt>
    <dgm:pt modelId="{4E045CF1-A972-4D7C-BC93-D6C4F191A273}" type="pres">
      <dgm:prSet presAssocID="{CAB3E7C0-9A52-44BD-BD59-F5F4648E0E9F}" presName="spaceRect" presStyleCnt="0"/>
      <dgm:spPr/>
    </dgm:pt>
    <dgm:pt modelId="{77285F8B-9D57-4EF4-98B5-5B9437555945}" type="pres">
      <dgm:prSet presAssocID="{CAB3E7C0-9A52-44BD-BD59-F5F4648E0E9F}" presName="parTx" presStyleLbl="revTx" presStyleIdx="3" presStyleCnt="4">
        <dgm:presLayoutVars>
          <dgm:chMax val="0"/>
          <dgm:chPref val="0"/>
        </dgm:presLayoutVars>
      </dgm:prSet>
      <dgm:spPr/>
      <dgm:t>
        <a:bodyPr/>
        <a:lstStyle/>
        <a:p>
          <a:endParaRPr lang="en-US"/>
        </a:p>
      </dgm:t>
    </dgm:pt>
  </dgm:ptLst>
  <dgm:cxnLst>
    <dgm:cxn modelId="{19B1EC66-2794-4465-8144-743E77C88290}" type="presOf" srcId="{A8EFE531-480D-4451-9BA6-EE31DF4BA27B}" destId="{AB3AD6C5-AB35-496F-8EDD-45D1B8EF54AF}" srcOrd="0" destOrd="0" presId="urn:microsoft.com/office/officeart/2018/2/layout/IconVerticalSolidList"/>
    <dgm:cxn modelId="{652A3110-6ABD-4BAD-918E-D1DF7744CB76}" type="presOf" srcId="{CAB3E7C0-9A52-44BD-BD59-F5F4648E0E9F}" destId="{77285F8B-9D57-4EF4-98B5-5B9437555945}" srcOrd="0" destOrd="0" presId="urn:microsoft.com/office/officeart/2018/2/layout/IconVerticalSolidList"/>
    <dgm:cxn modelId="{3400BA49-34CB-48E5-8FFE-C9BFE029F340}" srcId="{8B0183D4-DDA0-4CDE-BA9E-04ABFEB7840A}" destId="{A0A35B5C-31C5-42D6-81FC-F87F938D7E37}" srcOrd="0" destOrd="0" parTransId="{218FEFBD-0D5B-4BC6-A1F1-AD64A3BD222E}" sibTransId="{409D7AE2-F44A-4D2D-BA65-696D1F54FEAB}"/>
    <dgm:cxn modelId="{9D01AFFB-B605-4AED-88D7-C3F2E1379B0D}" type="presOf" srcId="{88A3AA96-1B52-4CD7-B3D4-BF2851985914}" destId="{CC5CABDA-AC18-4B01-8D4A-326E944D1CF3}" srcOrd="0" destOrd="0" presId="urn:microsoft.com/office/officeart/2018/2/layout/IconVerticalSolidList"/>
    <dgm:cxn modelId="{0E51C0C9-89FC-428A-A0BF-98E7241ECEF3}" srcId="{8B0183D4-DDA0-4CDE-BA9E-04ABFEB7840A}" destId="{88A3AA96-1B52-4CD7-B3D4-BF2851985914}" srcOrd="2" destOrd="0" parTransId="{3225C22C-D0C3-40BC-AE2A-63207D2C399F}" sibTransId="{5BE8BCAB-848E-4432-A300-89D9262C62AD}"/>
    <dgm:cxn modelId="{7943CCED-CC0A-4956-BEDD-4A55016B08A4}" type="presOf" srcId="{A0A35B5C-31C5-42D6-81FC-F87F938D7E37}" destId="{4484DF75-BDBE-4135-A437-9972A9BD956F}" srcOrd="0" destOrd="0" presId="urn:microsoft.com/office/officeart/2018/2/layout/IconVerticalSolidList"/>
    <dgm:cxn modelId="{9C161AD7-1B05-4B5B-922F-BB79E013848B}" srcId="{8B0183D4-DDA0-4CDE-BA9E-04ABFEB7840A}" destId="{CAB3E7C0-9A52-44BD-BD59-F5F4648E0E9F}" srcOrd="3" destOrd="0" parTransId="{A4317DFD-2B00-4A84-A9B8-FC23C582CDC0}" sibTransId="{62AC1172-08FE-4CD4-8AA2-D0972DAC4752}"/>
    <dgm:cxn modelId="{379B1C54-620E-473F-ACD8-EDE657240967}" srcId="{8B0183D4-DDA0-4CDE-BA9E-04ABFEB7840A}" destId="{A8EFE531-480D-4451-9BA6-EE31DF4BA27B}" srcOrd="1" destOrd="0" parTransId="{856D7FA4-2A5C-47B5-A0E8-027FCA6D7CC2}" sibTransId="{83D8DEBE-4EED-4A99-AA71-3D6C35868DF0}"/>
    <dgm:cxn modelId="{C150AC0F-EFAC-449A-8779-201159FA4309}" type="presOf" srcId="{8B0183D4-DDA0-4CDE-BA9E-04ABFEB7840A}" destId="{1C07D163-7F30-42AD-946F-4E50FBEEE971}" srcOrd="0" destOrd="0" presId="urn:microsoft.com/office/officeart/2018/2/layout/IconVerticalSolidList"/>
    <dgm:cxn modelId="{AD949E79-411F-4F14-8AAF-7B2A44809E2F}" type="presParOf" srcId="{1C07D163-7F30-42AD-946F-4E50FBEEE971}" destId="{31ACF5CB-7B50-417F-8E0A-B4F55ED74F78}" srcOrd="0" destOrd="0" presId="urn:microsoft.com/office/officeart/2018/2/layout/IconVerticalSolidList"/>
    <dgm:cxn modelId="{115E26E5-AEE5-415F-ACD1-52499AA331D4}" type="presParOf" srcId="{31ACF5CB-7B50-417F-8E0A-B4F55ED74F78}" destId="{429BB75E-9714-4DDE-A0D7-2DEECE4633E1}" srcOrd="0" destOrd="0" presId="urn:microsoft.com/office/officeart/2018/2/layout/IconVerticalSolidList"/>
    <dgm:cxn modelId="{CFE178D9-9FCD-4284-A70C-27AF30F64332}" type="presParOf" srcId="{31ACF5CB-7B50-417F-8E0A-B4F55ED74F78}" destId="{14D0B35F-D305-4D67-909A-A4D31D8177FA}" srcOrd="1" destOrd="0" presId="urn:microsoft.com/office/officeart/2018/2/layout/IconVerticalSolidList"/>
    <dgm:cxn modelId="{0824ACE9-36F5-4B2D-8CBC-6A82A475AE99}" type="presParOf" srcId="{31ACF5CB-7B50-417F-8E0A-B4F55ED74F78}" destId="{257E5D93-E255-4312-BF18-4B5C23C190DF}" srcOrd="2" destOrd="0" presId="urn:microsoft.com/office/officeart/2018/2/layout/IconVerticalSolidList"/>
    <dgm:cxn modelId="{287E2EF5-7667-4035-B796-8E87868883A4}" type="presParOf" srcId="{31ACF5CB-7B50-417F-8E0A-B4F55ED74F78}" destId="{4484DF75-BDBE-4135-A437-9972A9BD956F}" srcOrd="3" destOrd="0" presId="urn:microsoft.com/office/officeart/2018/2/layout/IconVerticalSolidList"/>
    <dgm:cxn modelId="{C6F65B97-CD8C-488F-9E9D-B689ACC5DE60}" type="presParOf" srcId="{1C07D163-7F30-42AD-946F-4E50FBEEE971}" destId="{50069D98-C56C-4279-AACA-CA9B490BBEEB}" srcOrd="1" destOrd="0" presId="urn:microsoft.com/office/officeart/2018/2/layout/IconVerticalSolidList"/>
    <dgm:cxn modelId="{0EAB867A-7993-4750-909E-11F094FC6F1C}" type="presParOf" srcId="{1C07D163-7F30-42AD-946F-4E50FBEEE971}" destId="{A1E2E512-2A2F-4401-A2D5-07C59B9DAE3D}" srcOrd="2" destOrd="0" presId="urn:microsoft.com/office/officeart/2018/2/layout/IconVerticalSolidList"/>
    <dgm:cxn modelId="{5B834BA7-6CB1-483F-83AC-3369D1DDD1EB}" type="presParOf" srcId="{A1E2E512-2A2F-4401-A2D5-07C59B9DAE3D}" destId="{54AA9648-1304-4EE2-94EF-CB1173087D2E}" srcOrd="0" destOrd="0" presId="urn:microsoft.com/office/officeart/2018/2/layout/IconVerticalSolidList"/>
    <dgm:cxn modelId="{FE57EF16-AE14-4364-AB7F-290283691732}" type="presParOf" srcId="{A1E2E512-2A2F-4401-A2D5-07C59B9DAE3D}" destId="{F5D5867A-98BE-4B8A-828C-F0CDB566E70C}" srcOrd="1" destOrd="0" presId="urn:microsoft.com/office/officeart/2018/2/layout/IconVerticalSolidList"/>
    <dgm:cxn modelId="{6306DB08-B53E-469D-8870-AC4C950FB28E}" type="presParOf" srcId="{A1E2E512-2A2F-4401-A2D5-07C59B9DAE3D}" destId="{F8158277-0368-4A4F-BF1B-7D6A8E3D9629}" srcOrd="2" destOrd="0" presId="urn:microsoft.com/office/officeart/2018/2/layout/IconVerticalSolidList"/>
    <dgm:cxn modelId="{8A8E5703-7818-458D-97DD-C733E02C5323}" type="presParOf" srcId="{A1E2E512-2A2F-4401-A2D5-07C59B9DAE3D}" destId="{AB3AD6C5-AB35-496F-8EDD-45D1B8EF54AF}" srcOrd="3" destOrd="0" presId="urn:microsoft.com/office/officeart/2018/2/layout/IconVerticalSolidList"/>
    <dgm:cxn modelId="{99E9BB27-F623-4EEE-A1D0-51AD880F2114}" type="presParOf" srcId="{1C07D163-7F30-42AD-946F-4E50FBEEE971}" destId="{C1FF7645-18BC-46F3-A696-F970279003A9}" srcOrd="3" destOrd="0" presId="urn:microsoft.com/office/officeart/2018/2/layout/IconVerticalSolidList"/>
    <dgm:cxn modelId="{FA4D08C3-0F82-4F96-BC0F-47D0F067C4E1}" type="presParOf" srcId="{1C07D163-7F30-42AD-946F-4E50FBEEE971}" destId="{64E6313D-5C75-4060-A93D-D2449BADFA91}" srcOrd="4" destOrd="0" presId="urn:microsoft.com/office/officeart/2018/2/layout/IconVerticalSolidList"/>
    <dgm:cxn modelId="{5673D0B7-01C8-405D-A22C-8F98B4C7CB9F}" type="presParOf" srcId="{64E6313D-5C75-4060-A93D-D2449BADFA91}" destId="{08EE357F-E3AE-452C-8BE2-E7E4EDDBCEA9}" srcOrd="0" destOrd="0" presId="urn:microsoft.com/office/officeart/2018/2/layout/IconVerticalSolidList"/>
    <dgm:cxn modelId="{80A60A82-97F2-4534-A945-3E20214E3501}" type="presParOf" srcId="{64E6313D-5C75-4060-A93D-D2449BADFA91}" destId="{1D492F20-EFE2-4299-98EB-9D3BB6330732}" srcOrd="1" destOrd="0" presId="urn:microsoft.com/office/officeart/2018/2/layout/IconVerticalSolidList"/>
    <dgm:cxn modelId="{E3D3F819-7FDD-41F2-85F8-7844C7F0D41A}" type="presParOf" srcId="{64E6313D-5C75-4060-A93D-D2449BADFA91}" destId="{8118B236-D76D-4874-9CD5-D56769732238}" srcOrd="2" destOrd="0" presId="urn:microsoft.com/office/officeart/2018/2/layout/IconVerticalSolidList"/>
    <dgm:cxn modelId="{E38EEB96-930D-4A6C-846B-1B6606AFCACA}" type="presParOf" srcId="{64E6313D-5C75-4060-A93D-D2449BADFA91}" destId="{CC5CABDA-AC18-4B01-8D4A-326E944D1CF3}" srcOrd="3" destOrd="0" presId="urn:microsoft.com/office/officeart/2018/2/layout/IconVerticalSolidList"/>
    <dgm:cxn modelId="{CB35D646-48ED-4C02-A6CB-3F2F0DC3093C}" type="presParOf" srcId="{1C07D163-7F30-42AD-946F-4E50FBEEE971}" destId="{D77DB0C1-ADD3-494C-8C19-53F907F67657}" srcOrd="5" destOrd="0" presId="urn:microsoft.com/office/officeart/2018/2/layout/IconVerticalSolidList"/>
    <dgm:cxn modelId="{A5E0E724-E6BB-4A50-A6F0-281BDAA0EE27}" type="presParOf" srcId="{1C07D163-7F30-42AD-946F-4E50FBEEE971}" destId="{AB437D31-36CB-4292-8A07-DE84AA593328}" srcOrd="6" destOrd="0" presId="urn:microsoft.com/office/officeart/2018/2/layout/IconVerticalSolidList"/>
    <dgm:cxn modelId="{C02B33C0-30ED-4540-ADAD-51B75E52C2B8}" type="presParOf" srcId="{AB437D31-36CB-4292-8A07-DE84AA593328}" destId="{BE8DEB5B-04EC-4B81-BF7C-05808DC14BF1}" srcOrd="0" destOrd="0" presId="urn:microsoft.com/office/officeart/2018/2/layout/IconVerticalSolidList"/>
    <dgm:cxn modelId="{89462A99-25EA-48B4-B71E-7F1565A8F5E5}" type="presParOf" srcId="{AB437D31-36CB-4292-8A07-DE84AA593328}" destId="{CE9E5249-93E9-4570-AB03-5F433B94DC1B}" srcOrd="1" destOrd="0" presId="urn:microsoft.com/office/officeart/2018/2/layout/IconVerticalSolidList"/>
    <dgm:cxn modelId="{56B99B43-2615-42A7-8E5D-A3FA4824CD82}" type="presParOf" srcId="{AB437D31-36CB-4292-8A07-DE84AA593328}" destId="{4E045CF1-A972-4D7C-BC93-D6C4F191A273}" srcOrd="2" destOrd="0" presId="urn:microsoft.com/office/officeart/2018/2/layout/IconVerticalSolidList"/>
    <dgm:cxn modelId="{8916E5C3-CF12-4D24-9F9C-BABBFB331B70}" type="presParOf" srcId="{AB437D31-36CB-4292-8A07-DE84AA593328}" destId="{77285F8B-9D57-4EF4-98B5-5B943755594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EB96F-FF47-47AE-BA75-6B2B1D51074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AE5CF97-985E-433E-A5C4-E6619BABB726}">
      <dgm:prSet custT="1"/>
      <dgm:spPr/>
      <dgm:t>
        <a:bodyPr/>
        <a:lstStyle/>
        <a:p>
          <a:pPr algn="just"/>
          <a:r>
            <a:rPr lang="en-US" sz="1800" dirty="0"/>
            <a:t>The rapid development of Islamic finance has necessitated the need for </a:t>
          </a:r>
          <a:r>
            <a:rPr lang="en-US" sz="1800" i="1" dirty="0" err="1"/>
            <a:t>Shari'ah</a:t>
          </a:r>
          <a:r>
            <a:rPr lang="en-US" sz="1800" i="1" dirty="0"/>
            <a:t>-compliant</a:t>
          </a:r>
          <a:r>
            <a:rPr lang="en-US" sz="1800" dirty="0"/>
            <a:t> alternative to conventional. This alternative, which is based on </a:t>
          </a:r>
          <a:r>
            <a:rPr lang="en-US" sz="1800" i="1" dirty="0" err="1"/>
            <a:t>Shari'ah</a:t>
          </a:r>
          <a:r>
            <a:rPr lang="en-US" sz="1800" dirty="0"/>
            <a:t> principles may also be referred to as “Islamic insurance”.</a:t>
          </a:r>
        </a:p>
      </dgm:t>
    </dgm:pt>
    <dgm:pt modelId="{86D9932E-20BE-44A7-AE5B-15F0BFA4D7ED}" type="parTrans" cxnId="{42A9FB22-7821-4ACF-BD99-D1227C6EECA1}">
      <dgm:prSet/>
      <dgm:spPr/>
      <dgm:t>
        <a:bodyPr/>
        <a:lstStyle/>
        <a:p>
          <a:endParaRPr lang="en-US"/>
        </a:p>
      </dgm:t>
    </dgm:pt>
    <dgm:pt modelId="{7DB26263-B408-4374-A0C9-AFC68EED1FD2}" type="sibTrans" cxnId="{42A9FB22-7821-4ACF-BD99-D1227C6EECA1}">
      <dgm:prSet/>
      <dgm:spPr/>
      <dgm:t>
        <a:bodyPr/>
        <a:lstStyle/>
        <a:p>
          <a:endParaRPr lang="en-US"/>
        </a:p>
      </dgm:t>
    </dgm:pt>
    <dgm:pt modelId="{433434D6-A260-4B7F-8DBD-5D2BF80BD709}">
      <dgm:prSet custT="1"/>
      <dgm:spPr/>
      <dgm:t>
        <a:bodyPr/>
        <a:lstStyle/>
        <a:p>
          <a:pPr algn="just"/>
          <a:r>
            <a:rPr lang="en-US" sz="1800" i="1" dirty="0"/>
            <a:t>Takaful</a:t>
          </a:r>
          <a:r>
            <a:rPr lang="en-US" sz="1800" dirty="0"/>
            <a:t> operates in line with </a:t>
          </a:r>
          <a:r>
            <a:rPr lang="en-US" sz="1800" dirty="0" err="1"/>
            <a:t>Shari'ah</a:t>
          </a:r>
          <a:r>
            <a:rPr lang="en-US" sz="1800" dirty="0"/>
            <a:t> principles and, at the same time, offers the benefits and services </a:t>
          </a:r>
          <a:r>
            <a:rPr lang="en-US" sz="1800" dirty="0">
              <a:solidFill>
                <a:schemeClr val="accent2"/>
              </a:solidFill>
            </a:rPr>
            <a:t>equivalent</a:t>
          </a:r>
          <a:r>
            <a:rPr lang="en-US" sz="1800" dirty="0"/>
            <a:t> to its conventional counterpart. Therefore, </a:t>
          </a:r>
          <a:r>
            <a:rPr lang="en-US" sz="1800" i="1" dirty="0"/>
            <a:t>Takaful</a:t>
          </a:r>
          <a:r>
            <a:rPr lang="en-US" sz="1800" dirty="0"/>
            <a:t> has evolved in response to the ever-increasing yearning of faith-based financial consumers for an insurance system fulfils their religious beliefs and provides the desired risk coverage for individuals and </a:t>
          </a:r>
          <a:r>
            <a:rPr lang="en-US" sz="1800" dirty="0">
              <a:solidFill>
                <a:schemeClr val="accent2"/>
              </a:solidFill>
            </a:rPr>
            <a:t>IFIs</a:t>
          </a:r>
          <a:r>
            <a:rPr lang="en-US" sz="1800" dirty="0"/>
            <a:t>. </a:t>
          </a:r>
          <a:r>
            <a:rPr lang="tr-TR" sz="1800" dirty="0"/>
            <a:t> (</a:t>
          </a:r>
          <a:r>
            <a:rPr lang="tr-TR" sz="1800" dirty="0" err="1"/>
            <a:t>corporations</a:t>
          </a:r>
          <a:r>
            <a:rPr lang="tr-TR" sz="1800" dirty="0"/>
            <a:t>)</a:t>
          </a:r>
          <a:endParaRPr lang="en-US" sz="1800" dirty="0"/>
        </a:p>
      </dgm:t>
    </dgm:pt>
    <dgm:pt modelId="{3239F651-60BD-4681-AD7C-0877BBBCC04A}" type="parTrans" cxnId="{45AD8222-B4E4-41FD-8B2A-BB11016FF48D}">
      <dgm:prSet/>
      <dgm:spPr/>
      <dgm:t>
        <a:bodyPr/>
        <a:lstStyle/>
        <a:p>
          <a:endParaRPr lang="en-US"/>
        </a:p>
      </dgm:t>
    </dgm:pt>
    <dgm:pt modelId="{94B71E24-7F06-4C36-B4B3-43946B294A8C}" type="sibTrans" cxnId="{45AD8222-B4E4-41FD-8B2A-BB11016FF48D}">
      <dgm:prSet/>
      <dgm:spPr/>
      <dgm:t>
        <a:bodyPr/>
        <a:lstStyle/>
        <a:p>
          <a:endParaRPr lang="en-US"/>
        </a:p>
      </dgm:t>
    </dgm:pt>
    <dgm:pt modelId="{D344DD2F-C047-4B0A-9262-5DB9EAD4CDD1}">
      <dgm:prSet custT="1"/>
      <dgm:spPr/>
      <dgm:t>
        <a:bodyPr/>
        <a:lstStyle/>
        <a:p>
          <a:pPr algn="just"/>
          <a:r>
            <a:rPr lang="en-US" sz="1800" dirty="0"/>
            <a:t>The industry has rapidly developed in </a:t>
          </a:r>
          <a:r>
            <a:rPr lang="en-US" sz="1800" dirty="0">
              <a:solidFill>
                <a:schemeClr val="accent2"/>
              </a:solidFill>
            </a:rPr>
            <a:t>such</a:t>
          </a:r>
          <a:r>
            <a:rPr lang="en-US" sz="1800" dirty="0"/>
            <a:t> a short period globally in both Muslim and non-Muslim countries. This growth has far-reaching positive implications for individuals and businesses patronizing </a:t>
          </a:r>
          <a:r>
            <a:rPr lang="en-US" sz="1800" i="1" dirty="0"/>
            <a:t>Takaful</a:t>
          </a:r>
          <a:r>
            <a:rPr lang="en-US" sz="1800" dirty="0"/>
            <a:t> and abandoning conventional insurance for reasons related to both business and belief</a:t>
          </a:r>
          <a:r>
            <a:rPr lang="tr-TR" sz="1800" dirty="0"/>
            <a:t>.</a:t>
          </a:r>
          <a:endParaRPr lang="en-US" sz="1800" dirty="0"/>
        </a:p>
      </dgm:t>
    </dgm:pt>
    <dgm:pt modelId="{0019DF98-2735-441C-8F94-5B4C0D0312A7}" type="parTrans" cxnId="{739F5E8E-BE27-4E66-A9FF-928581C57849}">
      <dgm:prSet/>
      <dgm:spPr/>
      <dgm:t>
        <a:bodyPr/>
        <a:lstStyle/>
        <a:p>
          <a:endParaRPr lang="en-US"/>
        </a:p>
      </dgm:t>
    </dgm:pt>
    <dgm:pt modelId="{2B0032CB-6C37-4613-8F41-CA98D53D04E8}" type="sibTrans" cxnId="{739F5E8E-BE27-4E66-A9FF-928581C57849}">
      <dgm:prSet/>
      <dgm:spPr/>
      <dgm:t>
        <a:bodyPr/>
        <a:lstStyle/>
        <a:p>
          <a:endParaRPr lang="en-US"/>
        </a:p>
      </dgm:t>
    </dgm:pt>
    <dgm:pt modelId="{CC1EDEE5-5157-4776-A7C8-0F129C88DDC2}" type="pres">
      <dgm:prSet presAssocID="{B9CEB96F-FF47-47AE-BA75-6B2B1D51074C}" presName="root" presStyleCnt="0">
        <dgm:presLayoutVars>
          <dgm:dir/>
          <dgm:resizeHandles val="exact"/>
        </dgm:presLayoutVars>
      </dgm:prSet>
      <dgm:spPr/>
      <dgm:t>
        <a:bodyPr/>
        <a:lstStyle/>
        <a:p>
          <a:endParaRPr lang="en-US"/>
        </a:p>
      </dgm:t>
    </dgm:pt>
    <dgm:pt modelId="{F64FD4FC-EFAC-46D6-B3F5-10B3466492DD}" type="pres">
      <dgm:prSet presAssocID="{4AE5CF97-985E-433E-A5C4-E6619BABB726}" presName="compNode" presStyleCnt="0"/>
      <dgm:spPr/>
    </dgm:pt>
    <dgm:pt modelId="{58BFC623-D28B-4554-A1FC-B9A26848ADBC}" type="pres">
      <dgm:prSet presAssocID="{4AE5CF97-985E-433E-A5C4-E6619BABB726}" presName="bgRect" presStyleLbl="bgShp" presStyleIdx="0" presStyleCnt="3"/>
      <dgm:spPr/>
    </dgm:pt>
    <dgm:pt modelId="{7C023449-D739-40AD-9B5E-BFC904DDD45A}" type="pres">
      <dgm:prSet presAssocID="{4AE5CF97-985E-433E-A5C4-E6619BABB72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atabase"/>
        </a:ext>
      </dgm:extLst>
    </dgm:pt>
    <dgm:pt modelId="{4A31D689-F9F9-4A46-AA81-20315D2213FF}" type="pres">
      <dgm:prSet presAssocID="{4AE5CF97-985E-433E-A5C4-E6619BABB726}" presName="spaceRect" presStyleCnt="0"/>
      <dgm:spPr/>
    </dgm:pt>
    <dgm:pt modelId="{FE1D6209-5B9B-41F2-BE89-4590F31D2599}" type="pres">
      <dgm:prSet presAssocID="{4AE5CF97-985E-433E-A5C4-E6619BABB726}" presName="parTx" presStyleLbl="revTx" presStyleIdx="0" presStyleCnt="3">
        <dgm:presLayoutVars>
          <dgm:chMax val="0"/>
          <dgm:chPref val="0"/>
        </dgm:presLayoutVars>
      </dgm:prSet>
      <dgm:spPr/>
      <dgm:t>
        <a:bodyPr/>
        <a:lstStyle/>
        <a:p>
          <a:endParaRPr lang="en-US"/>
        </a:p>
      </dgm:t>
    </dgm:pt>
    <dgm:pt modelId="{FE8AE43F-4E77-42D5-A00C-5FCC8A417E5A}" type="pres">
      <dgm:prSet presAssocID="{7DB26263-B408-4374-A0C9-AFC68EED1FD2}" presName="sibTrans" presStyleCnt="0"/>
      <dgm:spPr/>
    </dgm:pt>
    <dgm:pt modelId="{E5701FEE-66AF-427E-AEA3-5F5A78864B63}" type="pres">
      <dgm:prSet presAssocID="{433434D6-A260-4B7F-8DBD-5D2BF80BD709}" presName="compNode" presStyleCnt="0"/>
      <dgm:spPr/>
    </dgm:pt>
    <dgm:pt modelId="{8A42C731-3E49-48FB-B342-731B6E032A21}" type="pres">
      <dgm:prSet presAssocID="{433434D6-A260-4B7F-8DBD-5D2BF80BD709}" presName="bgRect" presStyleLbl="bgShp" presStyleIdx="1" presStyleCnt="3"/>
      <dgm:spPr/>
    </dgm:pt>
    <dgm:pt modelId="{9D4DEFDD-067D-4B33-AB42-D8181DF91978}" type="pres">
      <dgm:prSet presAssocID="{433434D6-A260-4B7F-8DBD-5D2BF80BD70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itcoin"/>
        </a:ext>
      </dgm:extLst>
    </dgm:pt>
    <dgm:pt modelId="{D88B5B59-1D79-44CD-98AD-2973570CA966}" type="pres">
      <dgm:prSet presAssocID="{433434D6-A260-4B7F-8DBD-5D2BF80BD709}" presName="spaceRect" presStyleCnt="0"/>
      <dgm:spPr/>
    </dgm:pt>
    <dgm:pt modelId="{86BC9EAC-BA95-4D54-9475-2F1FC9B1532A}" type="pres">
      <dgm:prSet presAssocID="{433434D6-A260-4B7F-8DBD-5D2BF80BD709}" presName="parTx" presStyleLbl="revTx" presStyleIdx="1" presStyleCnt="3">
        <dgm:presLayoutVars>
          <dgm:chMax val="0"/>
          <dgm:chPref val="0"/>
        </dgm:presLayoutVars>
      </dgm:prSet>
      <dgm:spPr/>
      <dgm:t>
        <a:bodyPr/>
        <a:lstStyle/>
        <a:p>
          <a:endParaRPr lang="en-US"/>
        </a:p>
      </dgm:t>
    </dgm:pt>
    <dgm:pt modelId="{2E0D248F-C19D-480B-979E-A80825163E39}" type="pres">
      <dgm:prSet presAssocID="{94B71E24-7F06-4C36-B4B3-43946B294A8C}" presName="sibTrans" presStyleCnt="0"/>
      <dgm:spPr/>
    </dgm:pt>
    <dgm:pt modelId="{C252DEB3-B5DB-4BDB-88EC-8645DF4F0500}" type="pres">
      <dgm:prSet presAssocID="{D344DD2F-C047-4B0A-9262-5DB9EAD4CDD1}" presName="compNode" presStyleCnt="0"/>
      <dgm:spPr/>
    </dgm:pt>
    <dgm:pt modelId="{2EE3EF66-2551-4B8F-8104-1E70502BF2F2}" type="pres">
      <dgm:prSet presAssocID="{D344DD2F-C047-4B0A-9262-5DB9EAD4CDD1}" presName="bgRect" presStyleLbl="bgShp" presStyleIdx="2" presStyleCnt="3"/>
      <dgm:spPr/>
    </dgm:pt>
    <dgm:pt modelId="{4C6A7CEB-3383-439D-9BDD-407C74D70E5E}" type="pres">
      <dgm:prSet presAssocID="{D344DD2F-C047-4B0A-9262-5DB9EAD4CDD1}"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Upward trend"/>
        </a:ext>
      </dgm:extLst>
    </dgm:pt>
    <dgm:pt modelId="{7CCB837C-9703-4543-B37C-C29C6EF65941}" type="pres">
      <dgm:prSet presAssocID="{D344DD2F-C047-4B0A-9262-5DB9EAD4CDD1}" presName="spaceRect" presStyleCnt="0"/>
      <dgm:spPr/>
    </dgm:pt>
    <dgm:pt modelId="{1C027FEB-6A15-43F7-8E05-1BE5979CB658}" type="pres">
      <dgm:prSet presAssocID="{D344DD2F-C047-4B0A-9262-5DB9EAD4CDD1}" presName="parTx" presStyleLbl="revTx" presStyleIdx="2" presStyleCnt="3">
        <dgm:presLayoutVars>
          <dgm:chMax val="0"/>
          <dgm:chPref val="0"/>
        </dgm:presLayoutVars>
      </dgm:prSet>
      <dgm:spPr/>
      <dgm:t>
        <a:bodyPr/>
        <a:lstStyle/>
        <a:p>
          <a:endParaRPr lang="en-US"/>
        </a:p>
      </dgm:t>
    </dgm:pt>
  </dgm:ptLst>
  <dgm:cxnLst>
    <dgm:cxn modelId="{45AD8222-B4E4-41FD-8B2A-BB11016FF48D}" srcId="{B9CEB96F-FF47-47AE-BA75-6B2B1D51074C}" destId="{433434D6-A260-4B7F-8DBD-5D2BF80BD709}" srcOrd="1" destOrd="0" parTransId="{3239F651-60BD-4681-AD7C-0877BBBCC04A}" sibTransId="{94B71E24-7F06-4C36-B4B3-43946B294A8C}"/>
    <dgm:cxn modelId="{035C3473-3734-4640-A301-899331B21372}" type="presOf" srcId="{4AE5CF97-985E-433E-A5C4-E6619BABB726}" destId="{FE1D6209-5B9B-41F2-BE89-4590F31D2599}" srcOrd="0" destOrd="0" presId="urn:microsoft.com/office/officeart/2018/2/layout/IconVerticalSolidList"/>
    <dgm:cxn modelId="{739F5E8E-BE27-4E66-A9FF-928581C57849}" srcId="{B9CEB96F-FF47-47AE-BA75-6B2B1D51074C}" destId="{D344DD2F-C047-4B0A-9262-5DB9EAD4CDD1}" srcOrd="2" destOrd="0" parTransId="{0019DF98-2735-441C-8F94-5B4C0D0312A7}" sibTransId="{2B0032CB-6C37-4613-8F41-CA98D53D04E8}"/>
    <dgm:cxn modelId="{6414015E-3522-4925-B422-369A6BFF3FD8}" type="presOf" srcId="{B9CEB96F-FF47-47AE-BA75-6B2B1D51074C}" destId="{CC1EDEE5-5157-4776-A7C8-0F129C88DDC2}" srcOrd="0" destOrd="0" presId="urn:microsoft.com/office/officeart/2018/2/layout/IconVerticalSolidList"/>
    <dgm:cxn modelId="{42A9FB22-7821-4ACF-BD99-D1227C6EECA1}" srcId="{B9CEB96F-FF47-47AE-BA75-6B2B1D51074C}" destId="{4AE5CF97-985E-433E-A5C4-E6619BABB726}" srcOrd="0" destOrd="0" parTransId="{86D9932E-20BE-44A7-AE5B-15F0BFA4D7ED}" sibTransId="{7DB26263-B408-4374-A0C9-AFC68EED1FD2}"/>
    <dgm:cxn modelId="{9B518B99-3F84-4E5E-A227-63DA3DFE618F}" type="presOf" srcId="{D344DD2F-C047-4B0A-9262-5DB9EAD4CDD1}" destId="{1C027FEB-6A15-43F7-8E05-1BE5979CB658}" srcOrd="0" destOrd="0" presId="urn:microsoft.com/office/officeart/2018/2/layout/IconVerticalSolidList"/>
    <dgm:cxn modelId="{968D0175-164D-46C2-AC99-D421035E8907}" type="presOf" srcId="{433434D6-A260-4B7F-8DBD-5D2BF80BD709}" destId="{86BC9EAC-BA95-4D54-9475-2F1FC9B1532A}" srcOrd="0" destOrd="0" presId="urn:microsoft.com/office/officeart/2018/2/layout/IconVerticalSolidList"/>
    <dgm:cxn modelId="{3BDA13AC-0B63-410A-A72E-4AB71FF03440}" type="presParOf" srcId="{CC1EDEE5-5157-4776-A7C8-0F129C88DDC2}" destId="{F64FD4FC-EFAC-46D6-B3F5-10B3466492DD}" srcOrd="0" destOrd="0" presId="urn:microsoft.com/office/officeart/2018/2/layout/IconVerticalSolidList"/>
    <dgm:cxn modelId="{A4B9BF3C-073C-4EB6-9DEF-B80DED9BE76C}" type="presParOf" srcId="{F64FD4FC-EFAC-46D6-B3F5-10B3466492DD}" destId="{58BFC623-D28B-4554-A1FC-B9A26848ADBC}" srcOrd="0" destOrd="0" presId="urn:microsoft.com/office/officeart/2018/2/layout/IconVerticalSolidList"/>
    <dgm:cxn modelId="{9B9CC9BF-2542-45B0-B922-FD37F27DB070}" type="presParOf" srcId="{F64FD4FC-EFAC-46D6-B3F5-10B3466492DD}" destId="{7C023449-D739-40AD-9B5E-BFC904DDD45A}" srcOrd="1" destOrd="0" presId="urn:microsoft.com/office/officeart/2018/2/layout/IconVerticalSolidList"/>
    <dgm:cxn modelId="{44F2DC20-14DB-45CC-8D2D-FF484CA3BFF8}" type="presParOf" srcId="{F64FD4FC-EFAC-46D6-B3F5-10B3466492DD}" destId="{4A31D689-F9F9-4A46-AA81-20315D2213FF}" srcOrd="2" destOrd="0" presId="urn:microsoft.com/office/officeart/2018/2/layout/IconVerticalSolidList"/>
    <dgm:cxn modelId="{E8BF4C12-39F1-4BF4-91B8-3A368691B5A9}" type="presParOf" srcId="{F64FD4FC-EFAC-46D6-B3F5-10B3466492DD}" destId="{FE1D6209-5B9B-41F2-BE89-4590F31D2599}" srcOrd="3" destOrd="0" presId="urn:microsoft.com/office/officeart/2018/2/layout/IconVerticalSolidList"/>
    <dgm:cxn modelId="{3DFD6715-4482-42F7-BE80-8467058DD911}" type="presParOf" srcId="{CC1EDEE5-5157-4776-A7C8-0F129C88DDC2}" destId="{FE8AE43F-4E77-42D5-A00C-5FCC8A417E5A}" srcOrd="1" destOrd="0" presId="urn:microsoft.com/office/officeart/2018/2/layout/IconVerticalSolidList"/>
    <dgm:cxn modelId="{8DDF902D-85EA-4D63-8864-5D68AD4B4A41}" type="presParOf" srcId="{CC1EDEE5-5157-4776-A7C8-0F129C88DDC2}" destId="{E5701FEE-66AF-427E-AEA3-5F5A78864B63}" srcOrd="2" destOrd="0" presId="urn:microsoft.com/office/officeart/2018/2/layout/IconVerticalSolidList"/>
    <dgm:cxn modelId="{F360AEF5-CC93-4767-A205-8B501DD4E214}" type="presParOf" srcId="{E5701FEE-66AF-427E-AEA3-5F5A78864B63}" destId="{8A42C731-3E49-48FB-B342-731B6E032A21}" srcOrd="0" destOrd="0" presId="urn:microsoft.com/office/officeart/2018/2/layout/IconVerticalSolidList"/>
    <dgm:cxn modelId="{87778209-3CE5-4C9C-9013-59B795B79E38}" type="presParOf" srcId="{E5701FEE-66AF-427E-AEA3-5F5A78864B63}" destId="{9D4DEFDD-067D-4B33-AB42-D8181DF91978}" srcOrd="1" destOrd="0" presId="urn:microsoft.com/office/officeart/2018/2/layout/IconVerticalSolidList"/>
    <dgm:cxn modelId="{3F9C9156-4A85-4553-9B46-19CCE8C23902}" type="presParOf" srcId="{E5701FEE-66AF-427E-AEA3-5F5A78864B63}" destId="{D88B5B59-1D79-44CD-98AD-2973570CA966}" srcOrd="2" destOrd="0" presId="urn:microsoft.com/office/officeart/2018/2/layout/IconVerticalSolidList"/>
    <dgm:cxn modelId="{67D34BB0-F5EF-449C-B8F1-C7729C8897CF}" type="presParOf" srcId="{E5701FEE-66AF-427E-AEA3-5F5A78864B63}" destId="{86BC9EAC-BA95-4D54-9475-2F1FC9B1532A}" srcOrd="3" destOrd="0" presId="urn:microsoft.com/office/officeart/2018/2/layout/IconVerticalSolidList"/>
    <dgm:cxn modelId="{FFD1266A-260B-49D9-A60A-27B3C725BE64}" type="presParOf" srcId="{CC1EDEE5-5157-4776-A7C8-0F129C88DDC2}" destId="{2E0D248F-C19D-480B-979E-A80825163E39}" srcOrd="3" destOrd="0" presId="urn:microsoft.com/office/officeart/2018/2/layout/IconVerticalSolidList"/>
    <dgm:cxn modelId="{D605F6DB-9509-4FB6-8CD1-41E24FC8EE07}" type="presParOf" srcId="{CC1EDEE5-5157-4776-A7C8-0F129C88DDC2}" destId="{C252DEB3-B5DB-4BDB-88EC-8645DF4F0500}" srcOrd="4" destOrd="0" presId="urn:microsoft.com/office/officeart/2018/2/layout/IconVerticalSolidList"/>
    <dgm:cxn modelId="{23E92FC7-BA7C-4022-8E01-A1B019309027}" type="presParOf" srcId="{C252DEB3-B5DB-4BDB-88EC-8645DF4F0500}" destId="{2EE3EF66-2551-4B8F-8104-1E70502BF2F2}" srcOrd="0" destOrd="0" presId="urn:microsoft.com/office/officeart/2018/2/layout/IconVerticalSolidList"/>
    <dgm:cxn modelId="{125465A6-31DE-4039-84DC-4FCAE97C7FAE}" type="presParOf" srcId="{C252DEB3-B5DB-4BDB-88EC-8645DF4F0500}" destId="{4C6A7CEB-3383-439D-9BDD-407C74D70E5E}" srcOrd="1" destOrd="0" presId="urn:microsoft.com/office/officeart/2018/2/layout/IconVerticalSolidList"/>
    <dgm:cxn modelId="{909EC406-51CF-4F08-860E-C13899142C2D}" type="presParOf" srcId="{C252DEB3-B5DB-4BDB-88EC-8645DF4F0500}" destId="{7CCB837C-9703-4543-B37C-C29C6EF65941}" srcOrd="2" destOrd="0" presId="urn:microsoft.com/office/officeart/2018/2/layout/IconVerticalSolidList"/>
    <dgm:cxn modelId="{9ABD5029-3316-4425-8C86-575031DDA1D4}" type="presParOf" srcId="{C252DEB3-B5DB-4BDB-88EC-8645DF4F0500}" destId="{1C027FEB-6A15-43F7-8E05-1BE5979CB65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98821-1049-4D12-A66D-D8E294903869}"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11D0A629-4994-4E95-93EB-5CEC9CE24193}">
      <dgm:prSet/>
      <dgm:spPr/>
      <dgm:t>
        <a:bodyPr/>
        <a:lstStyle/>
        <a:p>
          <a:r>
            <a:rPr lang="en-GB" b="1" dirty="0"/>
            <a:t>I. For New and Emerging </a:t>
          </a:r>
          <a:r>
            <a:rPr lang="en-GB" b="1" i="1" dirty="0"/>
            <a:t>Takaful</a:t>
          </a:r>
          <a:r>
            <a:rPr lang="en-GB" b="1" dirty="0"/>
            <a:t> markets</a:t>
          </a:r>
          <a:endParaRPr lang="en-US" dirty="0"/>
        </a:p>
      </dgm:t>
    </dgm:pt>
    <dgm:pt modelId="{75575E64-DA50-43EF-9770-92C7C85E6759}" type="parTrans" cxnId="{39C11E0B-C7A6-4B30-A3B2-BB2B40F73C9C}">
      <dgm:prSet/>
      <dgm:spPr/>
      <dgm:t>
        <a:bodyPr/>
        <a:lstStyle/>
        <a:p>
          <a:endParaRPr lang="en-US"/>
        </a:p>
      </dgm:t>
    </dgm:pt>
    <dgm:pt modelId="{38DDC5A1-5BF6-4765-9E5D-0646325A49CB}" type="sibTrans" cxnId="{39C11E0B-C7A6-4B30-A3B2-BB2B40F73C9C}">
      <dgm:prSet/>
      <dgm:spPr/>
      <dgm:t>
        <a:bodyPr/>
        <a:lstStyle/>
        <a:p>
          <a:endParaRPr lang="en-US"/>
        </a:p>
      </dgm:t>
    </dgm:pt>
    <dgm:pt modelId="{37797C17-30A6-466A-B80F-5047EA82578A}">
      <dgm:prSet/>
      <dgm:spPr/>
      <dgm:t>
        <a:bodyPr/>
        <a:lstStyle/>
        <a:p>
          <a:r>
            <a:rPr lang="en-GB" b="0" i="0" dirty="0"/>
            <a:t>Set up the supportive regulatory and legal frameworks </a:t>
          </a:r>
          <a:endParaRPr lang="en-US" b="0" i="0" dirty="0"/>
        </a:p>
      </dgm:t>
    </dgm:pt>
    <dgm:pt modelId="{A7D1537D-F493-47FC-B655-0ABC80EDA4F8}" type="parTrans" cxnId="{D02326CA-F061-451E-BC69-207DE172766C}">
      <dgm:prSet/>
      <dgm:spPr/>
      <dgm:t>
        <a:bodyPr/>
        <a:lstStyle/>
        <a:p>
          <a:endParaRPr lang="en-US"/>
        </a:p>
      </dgm:t>
    </dgm:pt>
    <dgm:pt modelId="{5B5D7A4B-61D7-4988-8B99-1E3F19F5B28A}" type="sibTrans" cxnId="{D02326CA-F061-451E-BC69-207DE172766C}">
      <dgm:prSet/>
      <dgm:spPr/>
      <dgm:t>
        <a:bodyPr/>
        <a:lstStyle/>
        <a:p>
          <a:endParaRPr lang="en-US"/>
        </a:p>
      </dgm:t>
    </dgm:pt>
    <dgm:pt modelId="{9E1B4FA9-24AC-4FAF-A3E4-0AB0071F49AC}">
      <dgm:prSet/>
      <dgm:spPr/>
      <dgm:t>
        <a:bodyPr/>
        <a:lstStyle/>
        <a:p>
          <a:r>
            <a:rPr lang="en-GB" b="0" i="0" dirty="0"/>
            <a:t>Increase the awareness of the market about the nature of Takaful</a:t>
          </a:r>
          <a:endParaRPr lang="en-US" b="0" i="0" dirty="0"/>
        </a:p>
      </dgm:t>
    </dgm:pt>
    <dgm:pt modelId="{244701E9-CD42-43BE-BD7B-90A1C16F0F36}" type="parTrans" cxnId="{02CCB9B8-D2B6-4132-843B-F575C1AB3780}">
      <dgm:prSet/>
      <dgm:spPr/>
      <dgm:t>
        <a:bodyPr/>
        <a:lstStyle/>
        <a:p>
          <a:endParaRPr lang="en-US"/>
        </a:p>
      </dgm:t>
    </dgm:pt>
    <dgm:pt modelId="{0F4FAAE1-738C-4FAA-AEE3-89FE45CB4563}" type="sibTrans" cxnId="{02CCB9B8-D2B6-4132-843B-F575C1AB3780}">
      <dgm:prSet/>
      <dgm:spPr/>
      <dgm:t>
        <a:bodyPr/>
        <a:lstStyle/>
        <a:p>
          <a:endParaRPr lang="en-US"/>
        </a:p>
      </dgm:t>
    </dgm:pt>
    <dgm:pt modelId="{64E62D48-9D10-4112-BAA7-395BF8D9BD7D}">
      <dgm:prSet/>
      <dgm:spPr/>
      <dgm:t>
        <a:bodyPr/>
        <a:lstStyle/>
        <a:p>
          <a:r>
            <a:rPr lang="en-GB" b="0" i="0" dirty="0"/>
            <a:t>Develop the </a:t>
          </a:r>
          <a:r>
            <a:rPr lang="en-GB" b="0" i="0" dirty="0" err="1"/>
            <a:t>Shari’ah</a:t>
          </a:r>
          <a:r>
            <a:rPr lang="en-GB" b="0" i="0" dirty="0"/>
            <a:t> framework </a:t>
          </a:r>
          <a:endParaRPr lang="en-US" b="0" i="0" dirty="0"/>
        </a:p>
      </dgm:t>
    </dgm:pt>
    <dgm:pt modelId="{4D5C162B-A4BF-43F0-A05C-9AE417DF49EA}" type="parTrans" cxnId="{906DFCF7-96C9-421F-A1D2-29C385AE10E8}">
      <dgm:prSet/>
      <dgm:spPr/>
      <dgm:t>
        <a:bodyPr/>
        <a:lstStyle/>
        <a:p>
          <a:endParaRPr lang="en-US"/>
        </a:p>
      </dgm:t>
    </dgm:pt>
    <dgm:pt modelId="{C8617D34-D67E-45BE-A9A9-CEABEE4EE3CE}" type="sibTrans" cxnId="{906DFCF7-96C9-421F-A1D2-29C385AE10E8}">
      <dgm:prSet/>
      <dgm:spPr/>
      <dgm:t>
        <a:bodyPr/>
        <a:lstStyle/>
        <a:p>
          <a:endParaRPr lang="en-US"/>
        </a:p>
      </dgm:t>
    </dgm:pt>
    <dgm:pt modelId="{14D4316F-4E12-49C3-B8D3-0E29602F3C9A}">
      <dgm:prSet/>
      <dgm:spPr/>
      <dgm:t>
        <a:bodyPr/>
        <a:lstStyle/>
        <a:p>
          <a:r>
            <a:rPr lang="en-GB" b="0" i="0" dirty="0"/>
            <a:t>Develop a comprehensive Islamic finance </a:t>
          </a:r>
          <a:endParaRPr lang="en-US" b="0" i="0" dirty="0"/>
        </a:p>
      </dgm:t>
    </dgm:pt>
    <dgm:pt modelId="{E7A5F6F6-6F37-4CFF-9ECB-C307855581E4}" type="parTrans" cxnId="{EBC105B9-EECD-45F3-B721-6CEFC9B9AD59}">
      <dgm:prSet/>
      <dgm:spPr/>
      <dgm:t>
        <a:bodyPr/>
        <a:lstStyle/>
        <a:p>
          <a:endParaRPr lang="en-US"/>
        </a:p>
      </dgm:t>
    </dgm:pt>
    <dgm:pt modelId="{05A02E10-BFB1-43BA-B5D4-B12C60D7D4A1}" type="sibTrans" cxnId="{EBC105B9-EECD-45F3-B721-6CEFC9B9AD59}">
      <dgm:prSet/>
      <dgm:spPr/>
      <dgm:t>
        <a:bodyPr/>
        <a:lstStyle/>
        <a:p>
          <a:endParaRPr lang="en-US"/>
        </a:p>
      </dgm:t>
    </dgm:pt>
    <dgm:pt modelId="{66EFD4F7-09B9-464E-B437-66F8B8D596BC}">
      <dgm:prSet/>
      <dgm:spPr/>
      <dgm:t>
        <a:bodyPr/>
        <a:lstStyle/>
        <a:p>
          <a:r>
            <a:rPr lang="en-GB" b="0" i="0" dirty="0"/>
            <a:t>Build a human capacity</a:t>
          </a:r>
          <a:endParaRPr lang="en-US" b="0" i="0" dirty="0"/>
        </a:p>
      </dgm:t>
    </dgm:pt>
    <dgm:pt modelId="{25B8C4AB-86FD-47BF-A3FF-BC1CE998DFBA}" type="parTrans" cxnId="{3AC13DF6-94F5-47D0-BB07-F9F2F2DE2DB9}">
      <dgm:prSet/>
      <dgm:spPr/>
      <dgm:t>
        <a:bodyPr/>
        <a:lstStyle/>
        <a:p>
          <a:endParaRPr lang="en-US"/>
        </a:p>
      </dgm:t>
    </dgm:pt>
    <dgm:pt modelId="{EA5B7C09-9D7B-4CCB-8266-BF64F3E49C95}" type="sibTrans" cxnId="{3AC13DF6-94F5-47D0-BB07-F9F2F2DE2DB9}">
      <dgm:prSet/>
      <dgm:spPr/>
      <dgm:t>
        <a:bodyPr/>
        <a:lstStyle/>
        <a:p>
          <a:endParaRPr lang="en-US"/>
        </a:p>
      </dgm:t>
    </dgm:pt>
    <dgm:pt modelId="{19894256-11D9-4D5A-B971-91ADA8E0A7E1}">
      <dgm:prSet/>
      <dgm:spPr/>
      <dgm:t>
        <a:bodyPr/>
        <a:lstStyle/>
        <a:p>
          <a:r>
            <a:rPr lang="en-GB" b="1" dirty="0"/>
            <a:t>II. For Developed </a:t>
          </a:r>
          <a:r>
            <a:rPr lang="en-GB" b="1" i="1" dirty="0"/>
            <a:t>Takaful</a:t>
          </a:r>
          <a:r>
            <a:rPr lang="en-GB" b="1" dirty="0"/>
            <a:t> markets</a:t>
          </a:r>
          <a:endParaRPr lang="en-US" dirty="0"/>
        </a:p>
      </dgm:t>
    </dgm:pt>
    <dgm:pt modelId="{DECA9FF8-BF18-4B1B-8C06-0D50BEFA7357}" type="parTrans" cxnId="{CF4C8A5D-2D98-415B-A74C-06439E547EED}">
      <dgm:prSet/>
      <dgm:spPr/>
      <dgm:t>
        <a:bodyPr/>
        <a:lstStyle/>
        <a:p>
          <a:endParaRPr lang="en-US"/>
        </a:p>
      </dgm:t>
    </dgm:pt>
    <dgm:pt modelId="{C46C32C9-192E-4412-A088-57AE2AE56ED9}" type="sibTrans" cxnId="{CF4C8A5D-2D98-415B-A74C-06439E547EED}">
      <dgm:prSet/>
      <dgm:spPr/>
      <dgm:t>
        <a:bodyPr/>
        <a:lstStyle/>
        <a:p>
          <a:endParaRPr lang="en-US"/>
        </a:p>
      </dgm:t>
    </dgm:pt>
    <dgm:pt modelId="{9119956E-3339-498E-92E6-3D69CB52C739}">
      <dgm:prSet/>
      <dgm:spPr/>
      <dgm:t>
        <a:bodyPr/>
        <a:lstStyle/>
        <a:p>
          <a:r>
            <a:rPr lang="en-GB" b="0" i="0" dirty="0"/>
            <a:t>Embrace new technology and maintain cybersecurity</a:t>
          </a:r>
          <a:endParaRPr lang="en-US" b="0" i="0" dirty="0"/>
        </a:p>
      </dgm:t>
    </dgm:pt>
    <dgm:pt modelId="{F2E04713-062A-4B32-BEC2-6330AFC40328}" type="parTrans" cxnId="{83DF73F5-6924-4CBB-A206-000ECDA99FE8}">
      <dgm:prSet/>
      <dgm:spPr/>
      <dgm:t>
        <a:bodyPr/>
        <a:lstStyle/>
        <a:p>
          <a:endParaRPr lang="en-US"/>
        </a:p>
      </dgm:t>
    </dgm:pt>
    <dgm:pt modelId="{8F1855FD-B820-47BD-AEE5-D143DA34267A}" type="sibTrans" cxnId="{83DF73F5-6924-4CBB-A206-000ECDA99FE8}">
      <dgm:prSet/>
      <dgm:spPr/>
      <dgm:t>
        <a:bodyPr/>
        <a:lstStyle/>
        <a:p>
          <a:endParaRPr lang="en-US"/>
        </a:p>
      </dgm:t>
    </dgm:pt>
    <dgm:pt modelId="{9509A199-4425-47A1-B916-E4E1ED6C7371}">
      <dgm:prSet/>
      <dgm:spPr/>
      <dgm:t>
        <a:bodyPr/>
        <a:lstStyle/>
        <a:p>
          <a:r>
            <a:rPr lang="en-GB" b="0" i="0" dirty="0"/>
            <a:t>Ensure the continuous human capital development</a:t>
          </a:r>
          <a:endParaRPr lang="en-US" b="0" i="0" dirty="0"/>
        </a:p>
      </dgm:t>
    </dgm:pt>
    <dgm:pt modelId="{E0A3D0DD-9EB4-4490-B043-E480ED723DB3}" type="parTrans" cxnId="{1902E529-EED1-41B7-8050-3D03CFA6031E}">
      <dgm:prSet/>
      <dgm:spPr/>
      <dgm:t>
        <a:bodyPr/>
        <a:lstStyle/>
        <a:p>
          <a:endParaRPr lang="en-US"/>
        </a:p>
      </dgm:t>
    </dgm:pt>
    <dgm:pt modelId="{6DABFB98-60FA-4567-A1E8-0E6E076759B5}" type="sibTrans" cxnId="{1902E529-EED1-41B7-8050-3D03CFA6031E}">
      <dgm:prSet/>
      <dgm:spPr/>
      <dgm:t>
        <a:bodyPr/>
        <a:lstStyle/>
        <a:p>
          <a:endParaRPr lang="en-US"/>
        </a:p>
      </dgm:t>
    </dgm:pt>
    <dgm:pt modelId="{CE5EC154-200E-4F33-9628-75877E847128}">
      <dgm:prSet/>
      <dgm:spPr/>
      <dgm:t>
        <a:bodyPr/>
        <a:lstStyle/>
        <a:p>
          <a:r>
            <a:rPr lang="en-GB" b="0" i="0" dirty="0"/>
            <a:t>Stimulate innovation</a:t>
          </a:r>
          <a:endParaRPr lang="en-US" b="0" i="0" dirty="0"/>
        </a:p>
      </dgm:t>
    </dgm:pt>
    <dgm:pt modelId="{39E4CA84-6E61-4BAB-A53B-F5F33C5E73D0}" type="parTrans" cxnId="{81DBC03C-28C7-4328-926D-8A736A143555}">
      <dgm:prSet/>
      <dgm:spPr/>
      <dgm:t>
        <a:bodyPr/>
        <a:lstStyle/>
        <a:p>
          <a:endParaRPr lang="en-US"/>
        </a:p>
      </dgm:t>
    </dgm:pt>
    <dgm:pt modelId="{7B0567C9-9333-47B0-BCEB-1F719FDDCE00}" type="sibTrans" cxnId="{81DBC03C-28C7-4328-926D-8A736A143555}">
      <dgm:prSet/>
      <dgm:spPr/>
      <dgm:t>
        <a:bodyPr/>
        <a:lstStyle/>
        <a:p>
          <a:endParaRPr lang="en-US"/>
        </a:p>
      </dgm:t>
    </dgm:pt>
    <dgm:pt modelId="{5BC62151-1172-4B83-9453-03D1F53F4E3F}" type="pres">
      <dgm:prSet presAssocID="{4E298821-1049-4D12-A66D-D8E294903869}" presName="linear" presStyleCnt="0">
        <dgm:presLayoutVars>
          <dgm:dir/>
          <dgm:animLvl val="lvl"/>
          <dgm:resizeHandles val="exact"/>
        </dgm:presLayoutVars>
      </dgm:prSet>
      <dgm:spPr/>
      <dgm:t>
        <a:bodyPr/>
        <a:lstStyle/>
        <a:p>
          <a:endParaRPr lang="en-US"/>
        </a:p>
      </dgm:t>
    </dgm:pt>
    <dgm:pt modelId="{C480D0D0-E4F4-4AD6-8748-194B1BEF075B}" type="pres">
      <dgm:prSet presAssocID="{11D0A629-4994-4E95-93EB-5CEC9CE24193}" presName="parentLin" presStyleCnt="0"/>
      <dgm:spPr/>
    </dgm:pt>
    <dgm:pt modelId="{729F72A2-D8E4-4A26-9CE6-F76DF0A4C73D}" type="pres">
      <dgm:prSet presAssocID="{11D0A629-4994-4E95-93EB-5CEC9CE24193}" presName="parentLeftMargin" presStyleLbl="node1" presStyleIdx="0" presStyleCnt="2"/>
      <dgm:spPr/>
      <dgm:t>
        <a:bodyPr/>
        <a:lstStyle/>
        <a:p>
          <a:endParaRPr lang="en-US"/>
        </a:p>
      </dgm:t>
    </dgm:pt>
    <dgm:pt modelId="{66DC20B7-9314-471B-90BA-C3FBD2642F55}" type="pres">
      <dgm:prSet presAssocID="{11D0A629-4994-4E95-93EB-5CEC9CE24193}" presName="parentText" presStyleLbl="node1" presStyleIdx="0" presStyleCnt="2">
        <dgm:presLayoutVars>
          <dgm:chMax val="0"/>
          <dgm:bulletEnabled val="1"/>
        </dgm:presLayoutVars>
      </dgm:prSet>
      <dgm:spPr/>
      <dgm:t>
        <a:bodyPr/>
        <a:lstStyle/>
        <a:p>
          <a:endParaRPr lang="en-US"/>
        </a:p>
      </dgm:t>
    </dgm:pt>
    <dgm:pt modelId="{2A0E1452-36A5-4B36-AFB4-48CBCEBE5E28}" type="pres">
      <dgm:prSet presAssocID="{11D0A629-4994-4E95-93EB-5CEC9CE24193}" presName="negativeSpace" presStyleCnt="0"/>
      <dgm:spPr/>
    </dgm:pt>
    <dgm:pt modelId="{1452BB97-0B45-43FF-9C77-93C03D4AF37E}" type="pres">
      <dgm:prSet presAssocID="{11D0A629-4994-4E95-93EB-5CEC9CE24193}" presName="childText" presStyleLbl="conFgAcc1" presStyleIdx="0" presStyleCnt="2">
        <dgm:presLayoutVars>
          <dgm:bulletEnabled val="1"/>
        </dgm:presLayoutVars>
      </dgm:prSet>
      <dgm:spPr/>
      <dgm:t>
        <a:bodyPr/>
        <a:lstStyle/>
        <a:p>
          <a:endParaRPr lang="en-US"/>
        </a:p>
      </dgm:t>
    </dgm:pt>
    <dgm:pt modelId="{FA47A968-48BD-4C6E-B1AF-0B0A3DC345C0}" type="pres">
      <dgm:prSet presAssocID="{38DDC5A1-5BF6-4765-9E5D-0646325A49CB}" presName="spaceBetweenRectangles" presStyleCnt="0"/>
      <dgm:spPr/>
    </dgm:pt>
    <dgm:pt modelId="{60C9EB27-1F3B-40D4-99AE-AD8EB3D71EDC}" type="pres">
      <dgm:prSet presAssocID="{19894256-11D9-4D5A-B971-91ADA8E0A7E1}" presName="parentLin" presStyleCnt="0"/>
      <dgm:spPr/>
    </dgm:pt>
    <dgm:pt modelId="{90078ED7-2441-45AB-86C4-132C1A7B44EE}" type="pres">
      <dgm:prSet presAssocID="{19894256-11D9-4D5A-B971-91ADA8E0A7E1}" presName="parentLeftMargin" presStyleLbl="node1" presStyleIdx="0" presStyleCnt="2"/>
      <dgm:spPr/>
      <dgm:t>
        <a:bodyPr/>
        <a:lstStyle/>
        <a:p>
          <a:endParaRPr lang="en-US"/>
        </a:p>
      </dgm:t>
    </dgm:pt>
    <dgm:pt modelId="{2BDBB5F9-C222-4675-B8EF-EB97288E09B6}" type="pres">
      <dgm:prSet presAssocID="{19894256-11D9-4D5A-B971-91ADA8E0A7E1}" presName="parentText" presStyleLbl="node1" presStyleIdx="1" presStyleCnt="2">
        <dgm:presLayoutVars>
          <dgm:chMax val="0"/>
          <dgm:bulletEnabled val="1"/>
        </dgm:presLayoutVars>
      </dgm:prSet>
      <dgm:spPr/>
      <dgm:t>
        <a:bodyPr/>
        <a:lstStyle/>
        <a:p>
          <a:endParaRPr lang="en-US"/>
        </a:p>
      </dgm:t>
    </dgm:pt>
    <dgm:pt modelId="{70553A97-F1E6-41AA-9817-1321FCD3E2B0}" type="pres">
      <dgm:prSet presAssocID="{19894256-11D9-4D5A-B971-91ADA8E0A7E1}" presName="negativeSpace" presStyleCnt="0"/>
      <dgm:spPr/>
    </dgm:pt>
    <dgm:pt modelId="{1E5CADCD-26A2-407C-84AE-D9FB136E4779}" type="pres">
      <dgm:prSet presAssocID="{19894256-11D9-4D5A-B971-91ADA8E0A7E1}" presName="childText" presStyleLbl="conFgAcc1" presStyleIdx="1" presStyleCnt="2">
        <dgm:presLayoutVars>
          <dgm:bulletEnabled val="1"/>
        </dgm:presLayoutVars>
      </dgm:prSet>
      <dgm:spPr/>
      <dgm:t>
        <a:bodyPr/>
        <a:lstStyle/>
        <a:p>
          <a:endParaRPr lang="en-US"/>
        </a:p>
      </dgm:t>
    </dgm:pt>
  </dgm:ptLst>
  <dgm:cxnLst>
    <dgm:cxn modelId="{7E4D6580-C58F-46F1-9BD6-69524A3396D7}" type="presOf" srcId="{9119956E-3339-498E-92E6-3D69CB52C739}" destId="{1E5CADCD-26A2-407C-84AE-D9FB136E4779}" srcOrd="0" destOrd="0" presId="urn:microsoft.com/office/officeart/2005/8/layout/list1"/>
    <dgm:cxn modelId="{3AC13DF6-94F5-47D0-BB07-F9F2F2DE2DB9}" srcId="{11D0A629-4994-4E95-93EB-5CEC9CE24193}" destId="{66EFD4F7-09B9-464E-B437-66F8B8D596BC}" srcOrd="4" destOrd="0" parTransId="{25B8C4AB-86FD-47BF-A3FF-BC1CE998DFBA}" sibTransId="{EA5B7C09-9D7B-4CCB-8266-BF64F3E49C95}"/>
    <dgm:cxn modelId="{7CE50E41-36D6-47E6-971E-B1CE755B1CB7}" type="presOf" srcId="{64E62D48-9D10-4112-BAA7-395BF8D9BD7D}" destId="{1452BB97-0B45-43FF-9C77-93C03D4AF37E}" srcOrd="0" destOrd="2" presId="urn:microsoft.com/office/officeart/2005/8/layout/list1"/>
    <dgm:cxn modelId="{1A69B7A0-1904-49EB-957C-F6A1A9328F00}" type="presOf" srcId="{19894256-11D9-4D5A-B971-91ADA8E0A7E1}" destId="{90078ED7-2441-45AB-86C4-132C1A7B44EE}" srcOrd="0" destOrd="0" presId="urn:microsoft.com/office/officeart/2005/8/layout/list1"/>
    <dgm:cxn modelId="{DFC53D87-5B6B-4E95-8166-BB587F9EA7EA}" type="presOf" srcId="{37797C17-30A6-466A-B80F-5047EA82578A}" destId="{1452BB97-0B45-43FF-9C77-93C03D4AF37E}" srcOrd="0" destOrd="0" presId="urn:microsoft.com/office/officeart/2005/8/layout/list1"/>
    <dgm:cxn modelId="{39C11E0B-C7A6-4B30-A3B2-BB2B40F73C9C}" srcId="{4E298821-1049-4D12-A66D-D8E294903869}" destId="{11D0A629-4994-4E95-93EB-5CEC9CE24193}" srcOrd="0" destOrd="0" parTransId="{75575E64-DA50-43EF-9770-92C7C85E6759}" sibTransId="{38DDC5A1-5BF6-4765-9E5D-0646325A49CB}"/>
    <dgm:cxn modelId="{197869F1-5BE5-4208-A47E-E30A9490A2FD}" type="presOf" srcId="{66EFD4F7-09B9-464E-B437-66F8B8D596BC}" destId="{1452BB97-0B45-43FF-9C77-93C03D4AF37E}" srcOrd="0" destOrd="4" presId="urn:microsoft.com/office/officeart/2005/8/layout/list1"/>
    <dgm:cxn modelId="{E6431272-D2EC-45DF-AECA-79C41C5E99AD}" type="presOf" srcId="{CE5EC154-200E-4F33-9628-75877E847128}" destId="{1E5CADCD-26A2-407C-84AE-D9FB136E4779}" srcOrd="0" destOrd="2" presId="urn:microsoft.com/office/officeart/2005/8/layout/list1"/>
    <dgm:cxn modelId="{02CCB9B8-D2B6-4132-843B-F575C1AB3780}" srcId="{11D0A629-4994-4E95-93EB-5CEC9CE24193}" destId="{9E1B4FA9-24AC-4FAF-A3E4-0AB0071F49AC}" srcOrd="1" destOrd="0" parTransId="{244701E9-CD42-43BE-BD7B-90A1C16F0F36}" sibTransId="{0F4FAAE1-738C-4FAA-AEE3-89FE45CB4563}"/>
    <dgm:cxn modelId="{CF4C8A5D-2D98-415B-A74C-06439E547EED}" srcId="{4E298821-1049-4D12-A66D-D8E294903869}" destId="{19894256-11D9-4D5A-B971-91ADA8E0A7E1}" srcOrd="1" destOrd="0" parTransId="{DECA9FF8-BF18-4B1B-8C06-0D50BEFA7357}" sibTransId="{C46C32C9-192E-4412-A088-57AE2AE56ED9}"/>
    <dgm:cxn modelId="{E2FAE9FF-8291-4537-8249-B255A28B7070}" type="presOf" srcId="{19894256-11D9-4D5A-B971-91ADA8E0A7E1}" destId="{2BDBB5F9-C222-4675-B8EF-EB97288E09B6}" srcOrd="1" destOrd="0" presId="urn:microsoft.com/office/officeart/2005/8/layout/list1"/>
    <dgm:cxn modelId="{EBC105B9-EECD-45F3-B721-6CEFC9B9AD59}" srcId="{11D0A629-4994-4E95-93EB-5CEC9CE24193}" destId="{14D4316F-4E12-49C3-B8D3-0E29602F3C9A}" srcOrd="3" destOrd="0" parTransId="{E7A5F6F6-6F37-4CFF-9ECB-C307855581E4}" sibTransId="{05A02E10-BFB1-43BA-B5D4-B12C60D7D4A1}"/>
    <dgm:cxn modelId="{906DFCF7-96C9-421F-A1D2-29C385AE10E8}" srcId="{11D0A629-4994-4E95-93EB-5CEC9CE24193}" destId="{64E62D48-9D10-4112-BAA7-395BF8D9BD7D}" srcOrd="2" destOrd="0" parTransId="{4D5C162B-A4BF-43F0-A05C-9AE417DF49EA}" sibTransId="{C8617D34-D67E-45BE-A9A9-CEABEE4EE3CE}"/>
    <dgm:cxn modelId="{D02326CA-F061-451E-BC69-207DE172766C}" srcId="{11D0A629-4994-4E95-93EB-5CEC9CE24193}" destId="{37797C17-30A6-466A-B80F-5047EA82578A}" srcOrd="0" destOrd="0" parTransId="{A7D1537D-F493-47FC-B655-0ABC80EDA4F8}" sibTransId="{5B5D7A4B-61D7-4988-8B99-1E3F19F5B28A}"/>
    <dgm:cxn modelId="{62127DFF-F614-4C0B-BF85-37FA8AF07D3F}" type="presOf" srcId="{9509A199-4425-47A1-B916-E4E1ED6C7371}" destId="{1E5CADCD-26A2-407C-84AE-D9FB136E4779}" srcOrd="0" destOrd="1" presId="urn:microsoft.com/office/officeart/2005/8/layout/list1"/>
    <dgm:cxn modelId="{53BC2D9C-9D51-4BCB-9360-E60EB1E6F457}" type="presOf" srcId="{11D0A629-4994-4E95-93EB-5CEC9CE24193}" destId="{729F72A2-D8E4-4A26-9CE6-F76DF0A4C73D}" srcOrd="0" destOrd="0" presId="urn:microsoft.com/office/officeart/2005/8/layout/list1"/>
    <dgm:cxn modelId="{04013A2B-7D23-4212-8F33-1261433FAD02}" type="presOf" srcId="{14D4316F-4E12-49C3-B8D3-0E29602F3C9A}" destId="{1452BB97-0B45-43FF-9C77-93C03D4AF37E}" srcOrd="0" destOrd="3" presId="urn:microsoft.com/office/officeart/2005/8/layout/list1"/>
    <dgm:cxn modelId="{83DF73F5-6924-4CBB-A206-000ECDA99FE8}" srcId="{19894256-11D9-4D5A-B971-91ADA8E0A7E1}" destId="{9119956E-3339-498E-92E6-3D69CB52C739}" srcOrd="0" destOrd="0" parTransId="{F2E04713-062A-4B32-BEC2-6330AFC40328}" sibTransId="{8F1855FD-B820-47BD-AEE5-D143DA34267A}"/>
    <dgm:cxn modelId="{81DBC03C-28C7-4328-926D-8A736A143555}" srcId="{19894256-11D9-4D5A-B971-91ADA8E0A7E1}" destId="{CE5EC154-200E-4F33-9628-75877E847128}" srcOrd="2" destOrd="0" parTransId="{39E4CA84-6E61-4BAB-A53B-F5F33C5E73D0}" sibTransId="{7B0567C9-9333-47B0-BCEB-1F719FDDCE00}"/>
    <dgm:cxn modelId="{1902E529-EED1-41B7-8050-3D03CFA6031E}" srcId="{19894256-11D9-4D5A-B971-91ADA8E0A7E1}" destId="{9509A199-4425-47A1-B916-E4E1ED6C7371}" srcOrd="1" destOrd="0" parTransId="{E0A3D0DD-9EB4-4490-B043-E480ED723DB3}" sibTransId="{6DABFB98-60FA-4567-A1E8-0E6E076759B5}"/>
    <dgm:cxn modelId="{DAB8D58A-0125-4598-8422-3A64C2312E93}" type="presOf" srcId="{11D0A629-4994-4E95-93EB-5CEC9CE24193}" destId="{66DC20B7-9314-471B-90BA-C3FBD2642F55}" srcOrd="1" destOrd="0" presId="urn:microsoft.com/office/officeart/2005/8/layout/list1"/>
    <dgm:cxn modelId="{C795F46B-6B43-4E2C-893B-1B51BE2EF2A4}" type="presOf" srcId="{9E1B4FA9-24AC-4FAF-A3E4-0AB0071F49AC}" destId="{1452BB97-0B45-43FF-9C77-93C03D4AF37E}" srcOrd="0" destOrd="1" presId="urn:microsoft.com/office/officeart/2005/8/layout/list1"/>
    <dgm:cxn modelId="{9E47E695-66DC-4D5E-A70F-603EBECB47C4}" type="presOf" srcId="{4E298821-1049-4D12-A66D-D8E294903869}" destId="{5BC62151-1172-4B83-9453-03D1F53F4E3F}" srcOrd="0" destOrd="0" presId="urn:microsoft.com/office/officeart/2005/8/layout/list1"/>
    <dgm:cxn modelId="{F99BEF11-632F-4590-8D49-2FB053F318A8}" type="presParOf" srcId="{5BC62151-1172-4B83-9453-03D1F53F4E3F}" destId="{C480D0D0-E4F4-4AD6-8748-194B1BEF075B}" srcOrd="0" destOrd="0" presId="urn:microsoft.com/office/officeart/2005/8/layout/list1"/>
    <dgm:cxn modelId="{0C6DEF85-99CB-49AA-A1BC-AED93A07A700}" type="presParOf" srcId="{C480D0D0-E4F4-4AD6-8748-194B1BEF075B}" destId="{729F72A2-D8E4-4A26-9CE6-F76DF0A4C73D}" srcOrd="0" destOrd="0" presId="urn:microsoft.com/office/officeart/2005/8/layout/list1"/>
    <dgm:cxn modelId="{26C7610A-D743-420A-A092-283DEF40C3F5}" type="presParOf" srcId="{C480D0D0-E4F4-4AD6-8748-194B1BEF075B}" destId="{66DC20B7-9314-471B-90BA-C3FBD2642F55}" srcOrd="1" destOrd="0" presId="urn:microsoft.com/office/officeart/2005/8/layout/list1"/>
    <dgm:cxn modelId="{8B0169F7-A540-4CDC-ACCD-D1C84A7C228E}" type="presParOf" srcId="{5BC62151-1172-4B83-9453-03D1F53F4E3F}" destId="{2A0E1452-36A5-4B36-AFB4-48CBCEBE5E28}" srcOrd="1" destOrd="0" presId="urn:microsoft.com/office/officeart/2005/8/layout/list1"/>
    <dgm:cxn modelId="{9B71275A-0236-4D37-864C-5DCF435067DB}" type="presParOf" srcId="{5BC62151-1172-4B83-9453-03D1F53F4E3F}" destId="{1452BB97-0B45-43FF-9C77-93C03D4AF37E}" srcOrd="2" destOrd="0" presId="urn:microsoft.com/office/officeart/2005/8/layout/list1"/>
    <dgm:cxn modelId="{6447D686-4A2C-4136-ACE1-639C0A6F0707}" type="presParOf" srcId="{5BC62151-1172-4B83-9453-03D1F53F4E3F}" destId="{FA47A968-48BD-4C6E-B1AF-0B0A3DC345C0}" srcOrd="3" destOrd="0" presId="urn:microsoft.com/office/officeart/2005/8/layout/list1"/>
    <dgm:cxn modelId="{86A56A01-C8F6-4FFE-9812-D3F3CA469264}" type="presParOf" srcId="{5BC62151-1172-4B83-9453-03D1F53F4E3F}" destId="{60C9EB27-1F3B-40D4-99AE-AD8EB3D71EDC}" srcOrd="4" destOrd="0" presId="urn:microsoft.com/office/officeart/2005/8/layout/list1"/>
    <dgm:cxn modelId="{34DCFE1E-5EBA-4C87-A9E3-183EB8E22C7E}" type="presParOf" srcId="{60C9EB27-1F3B-40D4-99AE-AD8EB3D71EDC}" destId="{90078ED7-2441-45AB-86C4-132C1A7B44EE}" srcOrd="0" destOrd="0" presId="urn:microsoft.com/office/officeart/2005/8/layout/list1"/>
    <dgm:cxn modelId="{F92DC26A-15AC-4C38-8F8C-AC92AF01FC2A}" type="presParOf" srcId="{60C9EB27-1F3B-40D4-99AE-AD8EB3D71EDC}" destId="{2BDBB5F9-C222-4675-B8EF-EB97288E09B6}" srcOrd="1" destOrd="0" presId="urn:microsoft.com/office/officeart/2005/8/layout/list1"/>
    <dgm:cxn modelId="{887254C0-77DC-4AEE-8C07-7EAE32ED71EC}" type="presParOf" srcId="{5BC62151-1172-4B83-9453-03D1F53F4E3F}" destId="{70553A97-F1E6-41AA-9817-1321FCD3E2B0}" srcOrd="5" destOrd="0" presId="urn:microsoft.com/office/officeart/2005/8/layout/list1"/>
    <dgm:cxn modelId="{8279AD3E-4EEE-4DE0-921C-9E18F7D94654}" type="presParOf" srcId="{5BC62151-1172-4B83-9453-03D1F53F4E3F}" destId="{1E5CADCD-26A2-407C-84AE-D9FB136E4779}"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DFE5E-A243-4E73-86D8-6357803AEF14}"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4A805F9E-43BA-4108-93FF-3127EDEE355F}">
      <dgm:prSet custT="1"/>
      <dgm:spPr/>
      <dgm:t>
        <a:bodyPr/>
        <a:lstStyle/>
        <a:p>
          <a:pPr>
            <a:lnSpc>
              <a:spcPct val="100000"/>
            </a:lnSpc>
          </a:pPr>
          <a:r>
            <a:rPr lang="en-US" sz="1600" b="0" dirty="0"/>
            <a:t>There is a recurring concern, which consists of the absence of strategic investment in human capital and professional development, as pointed out by practitioners and policymakers.</a:t>
          </a:r>
        </a:p>
      </dgm:t>
    </dgm:pt>
    <dgm:pt modelId="{6A4C8058-DB7C-4359-BB2E-82EEACDE50C6}" type="parTrans" cxnId="{0956BE4E-E27A-4C31-8984-E201F70D6914}">
      <dgm:prSet/>
      <dgm:spPr/>
      <dgm:t>
        <a:bodyPr/>
        <a:lstStyle/>
        <a:p>
          <a:endParaRPr lang="en-US" sz="2400" b="0"/>
        </a:p>
      </dgm:t>
    </dgm:pt>
    <dgm:pt modelId="{AC990CF1-5DBE-456F-AC07-A64BD78C61A6}" type="sibTrans" cxnId="{0956BE4E-E27A-4C31-8984-E201F70D6914}">
      <dgm:prSet/>
      <dgm:spPr/>
      <dgm:t>
        <a:bodyPr/>
        <a:lstStyle/>
        <a:p>
          <a:pPr>
            <a:lnSpc>
              <a:spcPct val="100000"/>
            </a:lnSpc>
          </a:pPr>
          <a:endParaRPr lang="en-US" sz="2400" b="0"/>
        </a:p>
      </dgm:t>
    </dgm:pt>
    <dgm:pt modelId="{8EA0A6CE-39B7-4074-8BE8-42A6D0A1181C}">
      <dgm:prSet custT="1"/>
      <dgm:spPr/>
      <dgm:t>
        <a:bodyPr/>
        <a:lstStyle/>
        <a:p>
          <a:pPr>
            <a:lnSpc>
              <a:spcPct val="100000"/>
            </a:lnSpc>
          </a:pPr>
          <a:r>
            <a:rPr lang="en-US" sz="1600" b="0" dirty="0"/>
            <a:t>Takaful organizations need to realize the need to address the regulatory compliance, consumer protection and good governance practices to facilitate well-balanced strategies for growth and sustainability. </a:t>
          </a:r>
        </a:p>
      </dgm:t>
    </dgm:pt>
    <dgm:pt modelId="{9A8FB91C-EAA1-4C9F-8292-5FD50A1F2A30}" type="parTrans" cxnId="{F79C025E-8F6E-43C6-B369-4E5A2B2F0C70}">
      <dgm:prSet/>
      <dgm:spPr/>
      <dgm:t>
        <a:bodyPr/>
        <a:lstStyle/>
        <a:p>
          <a:endParaRPr lang="en-US" sz="2400" b="0"/>
        </a:p>
      </dgm:t>
    </dgm:pt>
    <dgm:pt modelId="{3B8E76CB-B0A9-48B3-8A08-C8FCE5D279F4}" type="sibTrans" cxnId="{F79C025E-8F6E-43C6-B369-4E5A2B2F0C70}">
      <dgm:prSet/>
      <dgm:spPr/>
      <dgm:t>
        <a:bodyPr/>
        <a:lstStyle/>
        <a:p>
          <a:pPr>
            <a:lnSpc>
              <a:spcPct val="100000"/>
            </a:lnSpc>
          </a:pPr>
          <a:endParaRPr lang="en-US" sz="2400" b="0"/>
        </a:p>
      </dgm:t>
    </dgm:pt>
    <dgm:pt modelId="{0D424B81-3A75-40A7-AA2A-729F780EFDBB}">
      <dgm:prSet custT="1"/>
      <dgm:spPr/>
      <dgm:t>
        <a:bodyPr/>
        <a:lstStyle/>
        <a:p>
          <a:pPr>
            <a:lnSpc>
              <a:spcPct val="100000"/>
            </a:lnSpc>
          </a:pPr>
          <a:r>
            <a:rPr lang="en-US" sz="1600" b="0" dirty="0"/>
            <a:t>In this digital age, Takaful players need to proactively reap the technology advancement to become relevant in the market by investing and deploying new technological solutions; otherwise, the Takaful industry would become inefficient and obsolete. </a:t>
          </a:r>
        </a:p>
      </dgm:t>
    </dgm:pt>
    <dgm:pt modelId="{A4EEF490-A7AC-4AEA-B215-A5B7BEE603DF}" type="parTrans" cxnId="{5F0477EC-E740-4921-AB6D-16C861BE7209}">
      <dgm:prSet/>
      <dgm:spPr/>
      <dgm:t>
        <a:bodyPr/>
        <a:lstStyle/>
        <a:p>
          <a:endParaRPr lang="en-US" sz="2400" b="0"/>
        </a:p>
      </dgm:t>
    </dgm:pt>
    <dgm:pt modelId="{AC44996C-8217-44A4-BC03-32C55FF86191}" type="sibTrans" cxnId="{5F0477EC-E740-4921-AB6D-16C861BE7209}">
      <dgm:prSet/>
      <dgm:spPr/>
      <dgm:t>
        <a:bodyPr/>
        <a:lstStyle/>
        <a:p>
          <a:pPr>
            <a:lnSpc>
              <a:spcPct val="100000"/>
            </a:lnSpc>
          </a:pPr>
          <a:endParaRPr lang="en-US" sz="2400" b="0"/>
        </a:p>
      </dgm:t>
    </dgm:pt>
    <dgm:pt modelId="{A6F9E3F7-0595-437C-AE86-1E83E03968F2}">
      <dgm:prSet custT="1"/>
      <dgm:spPr/>
      <dgm:t>
        <a:bodyPr/>
        <a:lstStyle/>
        <a:p>
          <a:pPr>
            <a:lnSpc>
              <a:spcPct val="100000"/>
            </a:lnSpc>
          </a:pPr>
          <a:r>
            <a:rPr lang="en-US" sz="1600" b="0" dirty="0"/>
            <a:t>The Takaful Operators need to ensure that their scheme is more transparent, being different from insurance. Takaful must prove that its image of being an imitator is not right and that it is not following or imitating conventional insurance. </a:t>
          </a:r>
        </a:p>
      </dgm:t>
    </dgm:pt>
    <dgm:pt modelId="{0D7B5264-E337-4371-B7F2-E7F08E5B7E53}" type="parTrans" cxnId="{B321D214-2F7C-4E6E-9614-756DFB637FE5}">
      <dgm:prSet/>
      <dgm:spPr/>
      <dgm:t>
        <a:bodyPr/>
        <a:lstStyle/>
        <a:p>
          <a:endParaRPr lang="en-US" sz="2400" b="0"/>
        </a:p>
      </dgm:t>
    </dgm:pt>
    <dgm:pt modelId="{9778902A-6F13-442D-AFAA-B30EA406FDD8}" type="sibTrans" cxnId="{B321D214-2F7C-4E6E-9614-756DFB637FE5}">
      <dgm:prSet/>
      <dgm:spPr/>
      <dgm:t>
        <a:bodyPr/>
        <a:lstStyle/>
        <a:p>
          <a:endParaRPr lang="en-US" sz="2400" b="0"/>
        </a:p>
      </dgm:t>
    </dgm:pt>
    <dgm:pt modelId="{C1194D3B-95E0-42F9-BD9A-2DAA50ADF271}" type="pres">
      <dgm:prSet presAssocID="{620DFE5E-A243-4E73-86D8-6357803AEF14}" presName="root" presStyleCnt="0">
        <dgm:presLayoutVars>
          <dgm:dir/>
          <dgm:resizeHandles val="exact"/>
        </dgm:presLayoutVars>
      </dgm:prSet>
      <dgm:spPr/>
      <dgm:t>
        <a:bodyPr/>
        <a:lstStyle/>
        <a:p>
          <a:endParaRPr lang="en-US"/>
        </a:p>
      </dgm:t>
    </dgm:pt>
    <dgm:pt modelId="{C8B1AA57-2352-4844-BCAC-F2F04EAA60C5}" type="pres">
      <dgm:prSet presAssocID="{620DFE5E-A243-4E73-86D8-6357803AEF14}" presName="container" presStyleCnt="0">
        <dgm:presLayoutVars>
          <dgm:dir/>
          <dgm:resizeHandles val="exact"/>
        </dgm:presLayoutVars>
      </dgm:prSet>
      <dgm:spPr/>
    </dgm:pt>
    <dgm:pt modelId="{503FDC02-C72E-47CA-9834-DE5E27373D31}" type="pres">
      <dgm:prSet presAssocID="{4A805F9E-43BA-4108-93FF-3127EDEE355F}" presName="compNode" presStyleCnt="0"/>
      <dgm:spPr/>
    </dgm:pt>
    <dgm:pt modelId="{66216D40-09EC-4094-A724-92444A625FD4}" type="pres">
      <dgm:prSet presAssocID="{4A805F9E-43BA-4108-93FF-3127EDEE355F}" presName="iconBgRect" presStyleLbl="bgShp" presStyleIdx="0" presStyleCnt="4"/>
      <dgm:spPr/>
    </dgm:pt>
    <dgm:pt modelId="{76CA4B40-07F8-40C5-B19A-D85CAE5C2C08}" type="pres">
      <dgm:prSet presAssocID="{4A805F9E-43BA-4108-93FF-3127EDEE355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Business Growth"/>
        </a:ext>
      </dgm:extLst>
    </dgm:pt>
    <dgm:pt modelId="{5B19297B-3EA2-4F57-83D5-9FC51B183E05}" type="pres">
      <dgm:prSet presAssocID="{4A805F9E-43BA-4108-93FF-3127EDEE355F}" presName="spaceRect" presStyleCnt="0"/>
      <dgm:spPr/>
    </dgm:pt>
    <dgm:pt modelId="{3B732AF5-681D-47BC-B849-13F56356151B}" type="pres">
      <dgm:prSet presAssocID="{4A805F9E-43BA-4108-93FF-3127EDEE355F}" presName="textRect" presStyleLbl="revTx" presStyleIdx="0" presStyleCnt="4">
        <dgm:presLayoutVars>
          <dgm:chMax val="1"/>
          <dgm:chPref val="1"/>
        </dgm:presLayoutVars>
      </dgm:prSet>
      <dgm:spPr/>
      <dgm:t>
        <a:bodyPr/>
        <a:lstStyle/>
        <a:p>
          <a:endParaRPr lang="en-US"/>
        </a:p>
      </dgm:t>
    </dgm:pt>
    <dgm:pt modelId="{0B4114CC-6E13-444F-8862-41216CE75970}" type="pres">
      <dgm:prSet presAssocID="{AC990CF1-5DBE-456F-AC07-A64BD78C61A6}" presName="sibTrans" presStyleLbl="sibTrans2D1" presStyleIdx="0" presStyleCnt="0"/>
      <dgm:spPr/>
      <dgm:t>
        <a:bodyPr/>
        <a:lstStyle/>
        <a:p>
          <a:endParaRPr lang="en-US"/>
        </a:p>
      </dgm:t>
    </dgm:pt>
    <dgm:pt modelId="{CFC77D2C-8388-4D6C-BCB7-3EB4EC7FE0DD}" type="pres">
      <dgm:prSet presAssocID="{8EA0A6CE-39B7-4074-8BE8-42A6D0A1181C}" presName="compNode" presStyleCnt="0"/>
      <dgm:spPr/>
    </dgm:pt>
    <dgm:pt modelId="{6CA7EC35-C127-4CAD-AA26-A478846A100F}" type="pres">
      <dgm:prSet presAssocID="{8EA0A6CE-39B7-4074-8BE8-42A6D0A1181C}" presName="iconBgRect" presStyleLbl="bgShp" presStyleIdx="1" presStyleCnt="4"/>
      <dgm:spPr/>
    </dgm:pt>
    <dgm:pt modelId="{9DC7F3F1-D542-475E-AF8C-8BB909E0B514}" type="pres">
      <dgm:prSet presAssocID="{8EA0A6CE-39B7-4074-8BE8-42A6D0A1181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Venn Diagram"/>
        </a:ext>
      </dgm:extLst>
    </dgm:pt>
    <dgm:pt modelId="{71267669-2CAC-457D-B875-3F3AA45C2CB8}" type="pres">
      <dgm:prSet presAssocID="{8EA0A6CE-39B7-4074-8BE8-42A6D0A1181C}" presName="spaceRect" presStyleCnt="0"/>
      <dgm:spPr/>
    </dgm:pt>
    <dgm:pt modelId="{8AD9FC40-5756-40E3-86C6-C903706508CF}" type="pres">
      <dgm:prSet presAssocID="{8EA0A6CE-39B7-4074-8BE8-42A6D0A1181C}" presName="textRect" presStyleLbl="revTx" presStyleIdx="1" presStyleCnt="4">
        <dgm:presLayoutVars>
          <dgm:chMax val="1"/>
          <dgm:chPref val="1"/>
        </dgm:presLayoutVars>
      </dgm:prSet>
      <dgm:spPr/>
      <dgm:t>
        <a:bodyPr/>
        <a:lstStyle/>
        <a:p>
          <a:endParaRPr lang="en-US"/>
        </a:p>
      </dgm:t>
    </dgm:pt>
    <dgm:pt modelId="{34824C2F-503F-4D7D-8FD0-1C53D982637B}" type="pres">
      <dgm:prSet presAssocID="{3B8E76CB-B0A9-48B3-8A08-C8FCE5D279F4}" presName="sibTrans" presStyleLbl="sibTrans2D1" presStyleIdx="0" presStyleCnt="0"/>
      <dgm:spPr/>
      <dgm:t>
        <a:bodyPr/>
        <a:lstStyle/>
        <a:p>
          <a:endParaRPr lang="en-US"/>
        </a:p>
      </dgm:t>
    </dgm:pt>
    <dgm:pt modelId="{86B9F3A3-4C2A-4BD3-B33B-94205C5144FA}" type="pres">
      <dgm:prSet presAssocID="{0D424B81-3A75-40A7-AA2A-729F780EFDBB}" presName="compNode" presStyleCnt="0"/>
      <dgm:spPr/>
    </dgm:pt>
    <dgm:pt modelId="{9951E1E1-63FE-4405-84E3-376CBB9ABAE5}" type="pres">
      <dgm:prSet presAssocID="{0D424B81-3A75-40A7-AA2A-729F780EFDBB}" presName="iconBgRect" presStyleLbl="bgShp" presStyleIdx="2" presStyleCnt="4"/>
      <dgm:spPr/>
    </dgm:pt>
    <dgm:pt modelId="{9EBC7A9E-CA11-4B61-8905-E6C416927D62}" type="pres">
      <dgm:prSet presAssocID="{0D424B81-3A75-40A7-AA2A-729F780EFDBB}"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73CB41A2-FBB6-49A4-890D-A6E7494532CB}" type="pres">
      <dgm:prSet presAssocID="{0D424B81-3A75-40A7-AA2A-729F780EFDBB}" presName="spaceRect" presStyleCnt="0"/>
      <dgm:spPr/>
    </dgm:pt>
    <dgm:pt modelId="{1CC9FFA5-3F8B-45C5-BF69-716DF3F9087F}" type="pres">
      <dgm:prSet presAssocID="{0D424B81-3A75-40A7-AA2A-729F780EFDBB}" presName="textRect" presStyleLbl="revTx" presStyleIdx="2" presStyleCnt="4">
        <dgm:presLayoutVars>
          <dgm:chMax val="1"/>
          <dgm:chPref val="1"/>
        </dgm:presLayoutVars>
      </dgm:prSet>
      <dgm:spPr/>
      <dgm:t>
        <a:bodyPr/>
        <a:lstStyle/>
        <a:p>
          <a:endParaRPr lang="en-US"/>
        </a:p>
      </dgm:t>
    </dgm:pt>
    <dgm:pt modelId="{F37F2AEE-BA51-4C34-A679-FB60DD88CFA0}" type="pres">
      <dgm:prSet presAssocID="{AC44996C-8217-44A4-BC03-32C55FF86191}" presName="sibTrans" presStyleLbl="sibTrans2D1" presStyleIdx="0" presStyleCnt="0"/>
      <dgm:spPr/>
      <dgm:t>
        <a:bodyPr/>
        <a:lstStyle/>
        <a:p>
          <a:endParaRPr lang="en-US"/>
        </a:p>
      </dgm:t>
    </dgm:pt>
    <dgm:pt modelId="{6D57AE7F-C8B6-4209-B626-DDB0D06EC803}" type="pres">
      <dgm:prSet presAssocID="{A6F9E3F7-0595-437C-AE86-1E83E03968F2}" presName="compNode" presStyleCnt="0"/>
      <dgm:spPr/>
    </dgm:pt>
    <dgm:pt modelId="{86B9259F-1347-4BC9-A83D-D10B0E956C0D}" type="pres">
      <dgm:prSet presAssocID="{A6F9E3F7-0595-437C-AE86-1E83E03968F2}" presName="iconBgRect" presStyleLbl="bgShp" presStyleIdx="3" presStyleCnt="4"/>
      <dgm:spPr/>
    </dgm:pt>
    <dgm:pt modelId="{6C07C4AE-758F-4D43-9097-ECA2EFE12581}" type="pres">
      <dgm:prSet presAssocID="{A6F9E3F7-0595-437C-AE86-1E83E03968F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Lighthouse scene"/>
        </a:ext>
      </dgm:extLst>
    </dgm:pt>
    <dgm:pt modelId="{6C60E740-C65A-425B-B03F-67D13EB2AC96}" type="pres">
      <dgm:prSet presAssocID="{A6F9E3F7-0595-437C-AE86-1E83E03968F2}" presName="spaceRect" presStyleCnt="0"/>
      <dgm:spPr/>
    </dgm:pt>
    <dgm:pt modelId="{BF371C02-93FB-423B-9DDB-00660BE61B7B}" type="pres">
      <dgm:prSet presAssocID="{A6F9E3F7-0595-437C-AE86-1E83E03968F2}" presName="textRect" presStyleLbl="revTx" presStyleIdx="3" presStyleCnt="4">
        <dgm:presLayoutVars>
          <dgm:chMax val="1"/>
          <dgm:chPref val="1"/>
        </dgm:presLayoutVars>
      </dgm:prSet>
      <dgm:spPr/>
      <dgm:t>
        <a:bodyPr/>
        <a:lstStyle/>
        <a:p>
          <a:endParaRPr lang="en-US"/>
        </a:p>
      </dgm:t>
    </dgm:pt>
  </dgm:ptLst>
  <dgm:cxnLst>
    <dgm:cxn modelId="{1700B06C-EA60-4E63-A486-F7D21B82007E}" type="presOf" srcId="{A6F9E3F7-0595-437C-AE86-1E83E03968F2}" destId="{BF371C02-93FB-423B-9DDB-00660BE61B7B}" srcOrd="0" destOrd="0" presId="urn:microsoft.com/office/officeart/2018/2/layout/IconCircleList"/>
    <dgm:cxn modelId="{E618CB5F-FE38-41F8-9124-E845A38ED7BC}" type="presOf" srcId="{8EA0A6CE-39B7-4074-8BE8-42A6D0A1181C}" destId="{8AD9FC40-5756-40E3-86C6-C903706508CF}" srcOrd="0" destOrd="0" presId="urn:microsoft.com/office/officeart/2018/2/layout/IconCircleList"/>
    <dgm:cxn modelId="{75662157-ABD9-47FB-93B9-B769AB9A1136}" type="presOf" srcId="{0D424B81-3A75-40A7-AA2A-729F780EFDBB}" destId="{1CC9FFA5-3F8B-45C5-BF69-716DF3F9087F}" srcOrd="0" destOrd="0" presId="urn:microsoft.com/office/officeart/2018/2/layout/IconCircleList"/>
    <dgm:cxn modelId="{27D0165F-0898-4982-A59C-90F808171645}" type="presOf" srcId="{AC44996C-8217-44A4-BC03-32C55FF86191}" destId="{F37F2AEE-BA51-4C34-A679-FB60DD88CFA0}" srcOrd="0" destOrd="0" presId="urn:microsoft.com/office/officeart/2018/2/layout/IconCircleList"/>
    <dgm:cxn modelId="{0956BE4E-E27A-4C31-8984-E201F70D6914}" srcId="{620DFE5E-A243-4E73-86D8-6357803AEF14}" destId="{4A805F9E-43BA-4108-93FF-3127EDEE355F}" srcOrd="0" destOrd="0" parTransId="{6A4C8058-DB7C-4359-BB2E-82EEACDE50C6}" sibTransId="{AC990CF1-5DBE-456F-AC07-A64BD78C61A6}"/>
    <dgm:cxn modelId="{B321D214-2F7C-4E6E-9614-756DFB637FE5}" srcId="{620DFE5E-A243-4E73-86D8-6357803AEF14}" destId="{A6F9E3F7-0595-437C-AE86-1E83E03968F2}" srcOrd="3" destOrd="0" parTransId="{0D7B5264-E337-4371-B7F2-E7F08E5B7E53}" sibTransId="{9778902A-6F13-442D-AFAA-B30EA406FDD8}"/>
    <dgm:cxn modelId="{A3CBD82D-A797-45EF-9C4C-90D549D8ADBE}" type="presOf" srcId="{620DFE5E-A243-4E73-86D8-6357803AEF14}" destId="{C1194D3B-95E0-42F9-BD9A-2DAA50ADF271}" srcOrd="0" destOrd="0" presId="urn:microsoft.com/office/officeart/2018/2/layout/IconCircleList"/>
    <dgm:cxn modelId="{A4FE7784-E480-4A05-A618-81EA243C7CD2}" type="presOf" srcId="{4A805F9E-43BA-4108-93FF-3127EDEE355F}" destId="{3B732AF5-681D-47BC-B849-13F56356151B}" srcOrd="0" destOrd="0" presId="urn:microsoft.com/office/officeart/2018/2/layout/IconCircleList"/>
    <dgm:cxn modelId="{F79C025E-8F6E-43C6-B369-4E5A2B2F0C70}" srcId="{620DFE5E-A243-4E73-86D8-6357803AEF14}" destId="{8EA0A6CE-39B7-4074-8BE8-42A6D0A1181C}" srcOrd="1" destOrd="0" parTransId="{9A8FB91C-EAA1-4C9F-8292-5FD50A1F2A30}" sibTransId="{3B8E76CB-B0A9-48B3-8A08-C8FCE5D279F4}"/>
    <dgm:cxn modelId="{5F0477EC-E740-4921-AB6D-16C861BE7209}" srcId="{620DFE5E-A243-4E73-86D8-6357803AEF14}" destId="{0D424B81-3A75-40A7-AA2A-729F780EFDBB}" srcOrd="2" destOrd="0" parTransId="{A4EEF490-A7AC-4AEA-B215-A5B7BEE603DF}" sibTransId="{AC44996C-8217-44A4-BC03-32C55FF86191}"/>
    <dgm:cxn modelId="{B6F582A3-9FD3-4EA8-B195-301109B85FFB}" type="presOf" srcId="{AC990CF1-5DBE-456F-AC07-A64BD78C61A6}" destId="{0B4114CC-6E13-444F-8862-41216CE75970}" srcOrd="0" destOrd="0" presId="urn:microsoft.com/office/officeart/2018/2/layout/IconCircleList"/>
    <dgm:cxn modelId="{AFA8AFAD-4E5A-457A-A6FF-BD28DAF71F11}" type="presOf" srcId="{3B8E76CB-B0A9-48B3-8A08-C8FCE5D279F4}" destId="{34824C2F-503F-4D7D-8FD0-1C53D982637B}" srcOrd="0" destOrd="0" presId="urn:microsoft.com/office/officeart/2018/2/layout/IconCircleList"/>
    <dgm:cxn modelId="{5BE5656C-3D52-41D7-B799-9F72BC576C1A}" type="presParOf" srcId="{C1194D3B-95E0-42F9-BD9A-2DAA50ADF271}" destId="{C8B1AA57-2352-4844-BCAC-F2F04EAA60C5}" srcOrd="0" destOrd="0" presId="urn:microsoft.com/office/officeart/2018/2/layout/IconCircleList"/>
    <dgm:cxn modelId="{043520AC-2554-431E-8A2E-701193439FEB}" type="presParOf" srcId="{C8B1AA57-2352-4844-BCAC-F2F04EAA60C5}" destId="{503FDC02-C72E-47CA-9834-DE5E27373D31}" srcOrd="0" destOrd="0" presId="urn:microsoft.com/office/officeart/2018/2/layout/IconCircleList"/>
    <dgm:cxn modelId="{B63B440A-9E66-4529-82EB-E78A5F8BF79A}" type="presParOf" srcId="{503FDC02-C72E-47CA-9834-DE5E27373D31}" destId="{66216D40-09EC-4094-A724-92444A625FD4}" srcOrd="0" destOrd="0" presId="urn:microsoft.com/office/officeart/2018/2/layout/IconCircleList"/>
    <dgm:cxn modelId="{85959B71-074C-4ECD-A739-AD9D4F332BE7}" type="presParOf" srcId="{503FDC02-C72E-47CA-9834-DE5E27373D31}" destId="{76CA4B40-07F8-40C5-B19A-D85CAE5C2C08}" srcOrd="1" destOrd="0" presId="urn:microsoft.com/office/officeart/2018/2/layout/IconCircleList"/>
    <dgm:cxn modelId="{FEC8474E-BD24-4F4E-A712-CDD08576B73D}" type="presParOf" srcId="{503FDC02-C72E-47CA-9834-DE5E27373D31}" destId="{5B19297B-3EA2-4F57-83D5-9FC51B183E05}" srcOrd="2" destOrd="0" presId="urn:microsoft.com/office/officeart/2018/2/layout/IconCircleList"/>
    <dgm:cxn modelId="{3A25FA4F-8BF0-4033-BCA5-DE32782B7AC3}" type="presParOf" srcId="{503FDC02-C72E-47CA-9834-DE5E27373D31}" destId="{3B732AF5-681D-47BC-B849-13F56356151B}" srcOrd="3" destOrd="0" presId="urn:microsoft.com/office/officeart/2018/2/layout/IconCircleList"/>
    <dgm:cxn modelId="{8FC34225-792B-4B52-88D5-66E726E57499}" type="presParOf" srcId="{C8B1AA57-2352-4844-BCAC-F2F04EAA60C5}" destId="{0B4114CC-6E13-444F-8862-41216CE75970}" srcOrd="1" destOrd="0" presId="urn:microsoft.com/office/officeart/2018/2/layout/IconCircleList"/>
    <dgm:cxn modelId="{52A34B27-DF53-4F5E-A183-B7485D15449B}" type="presParOf" srcId="{C8B1AA57-2352-4844-BCAC-F2F04EAA60C5}" destId="{CFC77D2C-8388-4D6C-BCB7-3EB4EC7FE0DD}" srcOrd="2" destOrd="0" presId="urn:microsoft.com/office/officeart/2018/2/layout/IconCircleList"/>
    <dgm:cxn modelId="{7DE6F298-3C15-46AE-80D0-F9CB7BB7BB17}" type="presParOf" srcId="{CFC77D2C-8388-4D6C-BCB7-3EB4EC7FE0DD}" destId="{6CA7EC35-C127-4CAD-AA26-A478846A100F}" srcOrd="0" destOrd="0" presId="urn:microsoft.com/office/officeart/2018/2/layout/IconCircleList"/>
    <dgm:cxn modelId="{86931AF4-81B8-4ECE-9023-14960CA9AE75}" type="presParOf" srcId="{CFC77D2C-8388-4D6C-BCB7-3EB4EC7FE0DD}" destId="{9DC7F3F1-D542-475E-AF8C-8BB909E0B514}" srcOrd="1" destOrd="0" presId="urn:microsoft.com/office/officeart/2018/2/layout/IconCircleList"/>
    <dgm:cxn modelId="{CFC26D0D-78FD-4770-922E-D96ABCF01210}" type="presParOf" srcId="{CFC77D2C-8388-4D6C-BCB7-3EB4EC7FE0DD}" destId="{71267669-2CAC-457D-B875-3F3AA45C2CB8}" srcOrd="2" destOrd="0" presId="urn:microsoft.com/office/officeart/2018/2/layout/IconCircleList"/>
    <dgm:cxn modelId="{EDBB71F5-3AED-487C-976E-26715966A752}" type="presParOf" srcId="{CFC77D2C-8388-4D6C-BCB7-3EB4EC7FE0DD}" destId="{8AD9FC40-5756-40E3-86C6-C903706508CF}" srcOrd="3" destOrd="0" presId="urn:microsoft.com/office/officeart/2018/2/layout/IconCircleList"/>
    <dgm:cxn modelId="{A13A141B-4FE7-482C-A3E3-6980FA6A295A}" type="presParOf" srcId="{C8B1AA57-2352-4844-BCAC-F2F04EAA60C5}" destId="{34824C2F-503F-4D7D-8FD0-1C53D982637B}" srcOrd="3" destOrd="0" presId="urn:microsoft.com/office/officeart/2018/2/layout/IconCircleList"/>
    <dgm:cxn modelId="{27DD0604-BAA1-4334-813B-1ADD3A7B4A6D}" type="presParOf" srcId="{C8B1AA57-2352-4844-BCAC-F2F04EAA60C5}" destId="{86B9F3A3-4C2A-4BD3-B33B-94205C5144FA}" srcOrd="4" destOrd="0" presId="urn:microsoft.com/office/officeart/2018/2/layout/IconCircleList"/>
    <dgm:cxn modelId="{E03F14A0-71C4-4629-9ADD-0AB9225D5FC3}" type="presParOf" srcId="{86B9F3A3-4C2A-4BD3-B33B-94205C5144FA}" destId="{9951E1E1-63FE-4405-84E3-376CBB9ABAE5}" srcOrd="0" destOrd="0" presId="urn:microsoft.com/office/officeart/2018/2/layout/IconCircleList"/>
    <dgm:cxn modelId="{FCF74AD4-2CF4-4891-B277-BB4D646175D3}" type="presParOf" srcId="{86B9F3A3-4C2A-4BD3-B33B-94205C5144FA}" destId="{9EBC7A9E-CA11-4B61-8905-E6C416927D62}" srcOrd="1" destOrd="0" presId="urn:microsoft.com/office/officeart/2018/2/layout/IconCircleList"/>
    <dgm:cxn modelId="{C7529D3D-AF1B-4EAA-BD73-B3CE4CCBCE56}" type="presParOf" srcId="{86B9F3A3-4C2A-4BD3-B33B-94205C5144FA}" destId="{73CB41A2-FBB6-49A4-890D-A6E7494532CB}" srcOrd="2" destOrd="0" presId="urn:microsoft.com/office/officeart/2018/2/layout/IconCircleList"/>
    <dgm:cxn modelId="{E5404AFB-2AF4-4EC0-9881-46C80AC8B833}" type="presParOf" srcId="{86B9F3A3-4C2A-4BD3-B33B-94205C5144FA}" destId="{1CC9FFA5-3F8B-45C5-BF69-716DF3F9087F}" srcOrd="3" destOrd="0" presId="urn:microsoft.com/office/officeart/2018/2/layout/IconCircleList"/>
    <dgm:cxn modelId="{B87B5F4B-9B6A-42C5-ABD8-16B029894F87}" type="presParOf" srcId="{C8B1AA57-2352-4844-BCAC-F2F04EAA60C5}" destId="{F37F2AEE-BA51-4C34-A679-FB60DD88CFA0}" srcOrd="5" destOrd="0" presId="urn:microsoft.com/office/officeart/2018/2/layout/IconCircleList"/>
    <dgm:cxn modelId="{BAFF7D7E-140B-40F7-9241-4485B9A9CCB8}" type="presParOf" srcId="{C8B1AA57-2352-4844-BCAC-F2F04EAA60C5}" destId="{6D57AE7F-C8B6-4209-B626-DDB0D06EC803}" srcOrd="6" destOrd="0" presId="urn:microsoft.com/office/officeart/2018/2/layout/IconCircleList"/>
    <dgm:cxn modelId="{C2436B15-785B-4868-8C2A-9D578A3ABE57}" type="presParOf" srcId="{6D57AE7F-C8B6-4209-B626-DDB0D06EC803}" destId="{86B9259F-1347-4BC9-A83D-D10B0E956C0D}" srcOrd="0" destOrd="0" presId="urn:microsoft.com/office/officeart/2018/2/layout/IconCircleList"/>
    <dgm:cxn modelId="{BECC5D0E-D042-43F4-AC9C-FBD2F5AC945A}" type="presParOf" srcId="{6D57AE7F-C8B6-4209-B626-DDB0D06EC803}" destId="{6C07C4AE-758F-4D43-9097-ECA2EFE12581}" srcOrd="1" destOrd="0" presId="urn:microsoft.com/office/officeart/2018/2/layout/IconCircleList"/>
    <dgm:cxn modelId="{C4B7F539-9145-42FF-8B3F-5EEAE32930DE}" type="presParOf" srcId="{6D57AE7F-C8B6-4209-B626-DDB0D06EC803}" destId="{6C60E740-C65A-425B-B03F-67D13EB2AC96}" srcOrd="2" destOrd="0" presId="urn:microsoft.com/office/officeart/2018/2/layout/IconCircleList"/>
    <dgm:cxn modelId="{BFE3A8B1-DBDB-435B-BCA4-51283747A7CA}" type="presParOf" srcId="{6D57AE7F-C8B6-4209-B626-DDB0D06EC803}" destId="{BF371C02-93FB-423B-9DDB-00660BE61B7B}"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BB75E-9714-4DDE-A0D7-2DEECE4633E1}">
      <dsp:nvSpPr>
        <dsp:cNvPr id="0" name=""/>
        <dsp:cNvSpPr/>
      </dsp:nvSpPr>
      <dsp:spPr>
        <a:xfrm>
          <a:off x="0" y="2027"/>
          <a:ext cx="10064623" cy="1027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0B35F-D305-4D67-909A-A4D31D8177FA}">
      <dsp:nvSpPr>
        <dsp:cNvPr id="0" name=""/>
        <dsp:cNvSpPr/>
      </dsp:nvSpPr>
      <dsp:spPr>
        <a:xfrm>
          <a:off x="310848" y="233237"/>
          <a:ext cx="565179" cy="565179"/>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4DF75-BDBE-4135-A437-9972A9BD956F}">
      <dsp:nvSpPr>
        <dsp:cNvPr id="0" name=""/>
        <dsp:cNvSpPr/>
      </dsp:nvSpPr>
      <dsp:spPr>
        <a:xfrm>
          <a:off x="1186876" y="2027"/>
          <a:ext cx="8877746" cy="1027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54" tIns="108754" rIns="108754" bIns="108754" numCol="1" spcCol="1270" anchor="ctr" anchorCtr="0">
          <a:noAutofit/>
        </a:bodyPr>
        <a:lstStyle/>
        <a:p>
          <a:pPr lvl="0" algn="l" defTabSz="800100">
            <a:lnSpc>
              <a:spcPct val="100000"/>
            </a:lnSpc>
            <a:spcBef>
              <a:spcPct val="0"/>
            </a:spcBef>
            <a:spcAft>
              <a:spcPct val="35000"/>
            </a:spcAft>
          </a:pPr>
          <a:r>
            <a:rPr lang="en-US" sz="1800" kern="1200"/>
            <a:t>Providing an analysis of the theoretical and legal nature of </a:t>
          </a:r>
          <a:r>
            <a:rPr lang="en-US" sz="1800" i="1" kern="1200"/>
            <a:t>Takaful</a:t>
          </a:r>
          <a:r>
            <a:rPr lang="en-US" sz="1800" kern="1200"/>
            <a:t>, including the interpretation of various</a:t>
          </a:r>
          <a:r>
            <a:rPr lang="tr-TR" sz="1800" kern="1200"/>
            <a:t> scholars</a:t>
          </a:r>
          <a:r>
            <a:rPr lang="en-US" sz="1800" kern="1200"/>
            <a:t> on the </a:t>
          </a:r>
          <a:r>
            <a:rPr lang="en-US" sz="1800" kern="1200">
              <a:solidFill>
                <a:schemeClr val="accent2"/>
              </a:solidFill>
            </a:rPr>
            <a:t>comparison of conventional and Islamic insurance.</a:t>
          </a:r>
          <a:endParaRPr lang="en-US" sz="1800" kern="1200" dirty="0">
            <a:solidFill>
              <a:schemeClr val="accent2"/>
            </a:solidFill>
          </a:endParaRPr>
        </a:p>
      </dsp:txBody>
      <dsp:txXfrm>
        <a:off x="1186876" y="2027"/>
        <a:ext cx="8877746" cy="1027598"/>
      </dsp:txXfrm>
    </dsp:sp>
    <dsp:sp modelId="{54AA9648-1304-4EE2-94EF-CB1173087D2E}">
      <dsp:nvSpPr>
        <dsp:cNvPr id="0" name=""/>
        <dsp:cNvSpPr/>
      </dsp:nvSpPr>
      <dsp:spPr>
        <a:xfrm>
          <a:off x="0" y="1286526"/>
          <a:ext cx="10064623" cy="1027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5867A-98BE-4B8A-828C-F0CDB566E70C}">
      <dsp:nvSpPr>
        <dsp:cNvPr id="0" name=""/>
        <dsp:cNvSpPr/>
      </dsp:nvSpPr>
      <dsp:spPr>
        <a:xfrm>
          <a:off x="310848" y="1517735"/>
          <a:ext cx="565179" cy="565179"/>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3AD6C5-AB35-496F-8EDD-45D1B8EF54AF}">
      <dsp:nvSpPr>
        <dsp:cNvPr id="0" name=""/>
        <dsp:cNvSpPr/>
      </dsp:nvSpPr>
      <dsp:spPr>
        <a:xfrm>
          <a:off x="1186876" y="1286526"/>
          <a:ext cx="8877746" cy="1027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54" tIns="108754" rIns="108754" bIns="108754" numCol="1" spcCol="1270" anchor="ctr" anchorCtr="0">
          <a:noAutofit/>
        </a:bodyPr>
        <a:lstStyle/>
        <a:p>
          <a:pPr lvl="0" algn="l" defTabSz="800100">
            <a:lnSpc>
              <a:spcPct val="100000"/>
            </a:lnSpc>
            <a:spcBef>
              <a:spcPct val="0"/>
            </a:spcBef>
            <a:spcAft>
              <a:spcPct val="35000"/>
            </a:spcAft>
          </a:pPr>
          <a:r>
            <a:rPr lang="en-US" sz="1800" kern="1200"/>
            <a:t>Giving detailed analysis on the current size and trends, structures, modes, and instruments of </a:t>
          </a:r>
          <a:r>
            <a:rPr lang="en-US" sz="1800" i="1" kern="1200"/>
            <a:t>Takaful</a:t>
          </a:r>
          <a:r>
            <a:rPr lang="en-US" sz="1800" kern="1200"/>
            <a:t>.</a:t>
          </a:r>
        </a:p>
      </dsp:txBody>
      <dsp:txXfrm>
        <a:off x="1186876" y="1286526"/>
        <a:ext cx="8877746" cy="1027598"/>
      </dsp:txXfrm>
    </dsp:sp>
    <dsp:sp modelId="{08EE357F-E3AE-452C-8BE2-E7E4EDDBCEA9}">
      <dsp:nvSpPr>
        <dsp:cNvPr id="0" name=""/>
        <dsp:cNvSpPr/>
      </dsp:nvSpPr>
      <dsp:spPr>
        <a:xfrm>
          <a:off x="0" y="2571024"/>
          <a:ext cx="10064623" cy="1027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92F20-EFE2-4299-98EB-9D3BB6330732}">
      <dsp:nvSpPr>
        <dsp:cNvPr id="0" name=""/>
        <dsp:cNvSpPr/>
      </dsp:nvSpPr>
      <dsp:spPr>
        <a:xfrm>
          <a:off x="310848" y="2802234"/>
          <a:ext cx="565179" cy="56517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CABDA-AC18-4B01-8D4A-326E944D1CF3}">
      <dsp:nvSpPr>
        <dsp:cNvPr id="0" name=""/>
        <dsp:cNvSpPr/>
      </dsp:nvSpPr>
      <dsp:spPr>
        <a:xfrm>
          <a:off x="1186876" y="2571024"/>
          <a:ext cx="8877746" cy="1027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54" tIns="108754" rIns="108754" bIns="108754" numCol="1" spcCol="1270" anchor="ctr" anchorCtr="0">
          <a:noAutofit/>
        </a:bodyPr>
        <a:lstStyle/>
        <a:p>
          <a:pPr lvl="0" algn="l" defTabSz="800100">
            <a:lnSpc>
              <a:spcPct val="100000"/>
            </a:lnSpc>
            <a:spcBef>
              <a:spcPct val="0"/>
            </a:spcBef>
            <a:spcAft>
              <a:spcPct val="35000"/>
            </a:spcAft>
          </a:pPr>
          <a:r>
            <a:rPr lang="en-US" sz="1800" kern="1200"/>
            <a:t>Explaining the operational aspects of </a:t>
          </a:r>
          <a:r>
            <a:rPr lang="en-US" sz="1800" i="1" kern="1200"/>
            <a:t>Takaful</a:t>
          </a:r>
          <a:r>
            <a:rPr lang="en-US" sz="1800" kern="1200"/>
            <a:t> business, including a comprehensive and detailed analysis on types of </a:t>
          </a:r>
          <a:r>
            <a:rPr lang="en-US" sz="1800" i="1" kern="1200"/>
            <a:t>Takaful</a:t>
          </a:r>
          <a:r>
            <a:rPr lang="en-US" sz="1800" kern="1200"/>
            <a:t> structures, </a:t>
          </a:r>
          <a:r>
            <a:rPr lang="tr-TR" sz="1800" kern="1200"/>
            <a:t>legal</a:t>
          </a:r>
          <a:r>
            <a:rPr lang="en-US" sz="1800" kern="1200"/>
            <a:t>, regulatory and technical challenges facing </a:t>
          </a:r>
          <a:r>
            <a:rPr lang="en-US" sz="1800" i="1" kern="1200"/>
            <a:t>Takaful</a:t>
          </a:r>
          <a:r>
            <a:rPr lang="en-US" sz="1800" kern="1200"/>
            <a:t> sector.</a:t>
          </a:r>
          <a:endParaRPr lang="en-US" sz="1800" kern="1200" dirty="0"/>
        </a:p>
      </dsp:txBody>
      <dsp:txXfrm>
        <a:off x="1186876" y="2571024"/>
        <a:ext cx="8877746" cy="1027598"/>
      </dsp:txXfrm>
    </dsp:sp>
    <dsp:sp modelId="{BE8DEB5B-04EC-4B81-BF7C-05808DC14BF1}">
      <dsp:nvSpPr>
        <dsp:cNvPr id="0" name=""/>
        <dsp:cNvSpPr/>
      </dsp:nvSpPr>
      <dsp:spPr>
        <a:xfrm>
          <a:off x="0" y="3855523"/>
          <a:ext cx="10064623" cy="1027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E5249-93E9-4570-AB03-5F433B94DC1B}">
      <dsp:nvSpPr>
        <dsp:cNvPr id="0" name=""/>
        <dsp:cNvSpPr/>
      </dsp:nvSpPr>
      <dsp:spPr>
        <a:xfrm>
          <a:off x="310848" y="4086733"/>
          <a:ext cx="565179" cy="56517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85F8B-9D57-4EF4-98B5-5B9437555945}">
      <dsp:nvSpPr>
        <dsp:cNvPr id="0" name=""/>
        <dsp:cNvSpPr/>
      </dsp:nvSpPr>
      <dsp:spPr>
        <a:xfrm>
          <a:off x="1186876" y="3855523"/>
          <a:ext cx="8877746" cy="1027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54" tIns="108754" rIns="108754" bIns="108754" numCol="1" spcCol="1270" anchor="ctr" anchorCtr="0">
          <a:noAutofit/>
        </a:bodyPr>
        <a:lstStyle/>
        <a:p>
          <a:pPr lvl="0" algn="l" defTabSz="800100">
            <a:lnSpc>
              <a:spcPct val="100000"/>
            </a:lnSpc>
            <a:spcBef>
              <a:spcPct val="0"/>
            </a:spcBef>
            <a:spcAft>
              <a:spcPct val="35000"/>
            </a:spcAft>
          </a:pPr>
          <a:r>
            <a:rPr lang="en-US" sz="1800" kern="1200"/>
            <a:t>Doing country analysis on the selected countries on </a:t>
          </a:r>
          <a:r>
            <a:rPr lang="en-US" sz="1800" i="1" kern="1200"/>
            <a:t>Takaful</a:t>
          </a:r>
          <a:r>
            <a:rPr lang="en-US" sz="1800" kern="1200"/>
            <a:t> market. </a:t>
          </a:r>
        </a:p>
      </dsp:txBody>
      <dsp:txXfrm>
        <a:off x="1186876" y="3855523"/>
        <a:ext cx="8877746" cy="1027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FC623-D28B-4554-A1FC-B9A26848ADBC}">
      <dsp:nvSpPr>
        <dsp:cNvPr id="0" name=""/>
        <dsp:cNvSpPr/>
      </dsp:nvSpPr>
      <dsp:spPr>
        <a:xfrm>
          <a:off x="0" y="4042"/>
          <a:ext cx="10398690" cy="13849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23449-D739-40AD-9B5E-BFC904DDD45A}">
      <dsp:nvSpPr>
        <dsp:cNvPr id="0" name=""/>
        <dsp:cNvSpPr/>
      </dsp:nvSpPr>
      <dsp:spPr>
        <a:xfrm>
          <a:off x="418954" y="315661"/>
          <a:ext cx="762479" cy="76173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1D6209-5B9B-41F2-BE89-4590F31D2599}">
      <dsp:nvSpPr>
        <dsp:cNvPr id="0" name=""/>
        <dsp:cNvSpPr/>
      </dsp:nvSpPr>
      <dsp:spPr>
        <a:xfrm>
          <a:off x="1600388" y="4042"/>
          <a:ext cx="8714231" cy="138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20" tIns="146720" rIns="146720" bIns="146720" numCol="1" spcCol="1270" anchor="ctr" anchorCtr="0">
          <a:noAutofit/>
        </a:bodyPr>
        <a:lstStyle/>
        <a:p>
          <a:pPr lvl="0" algn="just" defTabSz="800100">
            <a:lnSpc>
              <a:spcPct val="90000"/>
            </a:lnSpc>
            <a:spcBef>
              <a:spcPct val="0"/>
            </a:spcBef>
            <a:spcAft>
              <a:spcPct val="35000"/>
            </a:spcAft>
          </a:pPr>
          <a:r>
            <a:rPr lang="en-US" sz="1800" kern="1200" dirty="0"/>
            <a:t>The rapid development of Islamic finance has necessitated the need for </a:t>
          </a:r>
          <a:r>
            <a:rPr lang="en-US" sz="1800" i="1" kern="1200" dirty="0" err="1"/>
            <a:t>Shari'ah</a:t>
          </a:r>
          <a:r>
            <a:rPr lang="en-US" sz="1800" i="1" kern="1200" dirty="0"/>
            <a:t>-compliant</a:t>
          </a:r>
          <a:r>
            <a:rPr lang="en-US" sz="1800" kern="1200" dirty="0"/>
            <a:t> alternative to conventional. This alternative, which is based on </a:t>
          </a:r>
          <a:r>
            <a:rPr lang="en-US" sz="1800" i="1" kern="1200" dirty="0" err="1"/>
            <a:t>Shari'ah</a:t>
          </a:r>
          <a:r>
            <a:rPr lang="en-US" sz="1800" kern="1200" dirty="0"/>
            <a:t> principles may also be referred to as “Islamic insurance”.</a:t>
          </a:r>
        </a:p>
      </dsp:txBody>
      <dsp:txXfrm>
        <a:off x="1600388" y="4042"/>
        <a:ext cx="8714231" cy="1386326"/>
      </dsp:txXfrm>
    </dsp:sp>
    <dsp:sp modelId="{8A42C731-3E49-48FB-B342-731B6E032A21}">
      <dsp:nvSpPr>
        <dsp:cNvPr id="0" name=""/>
        <dsp:cNvSpPr/>
      </dsp:nvSpPr>
      <dsp:spPr>
        <a:xfrm>
          <a:off x="0" y="1716564"/>
          <a:ext cx="10398690" cy="13849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DEFDD-067D-4B33-AB42-D8181DF91978}">
      <dsp:nvSpPr>
        <dsp:cNvPr id="0" name=""/>
        <dsp:cNvSpPr/>
      </dsp:nvSpPr>
      <dsp:spPr>
        <a:xfrm>
          <a:off x="418954" y="2028183"/>
          <a:ext cx="762479" cy="76173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BC9EAC-BA95-4D54-9475-2F1FC9B1532A}">
      <dsp:nvSpPr>
        <dsp:cNvPr id="0" name=""/>
        <dsp:cNvSpPr/>
      </dsp:nvSpPr>
      <dsp:spPr>
        <a:xfrm>
          <a:off x="1600388" y="1716564"/>
          <a:ext cx="8714231" cy="138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20" tIns="146720" rIns="146720" bIns="146720" numCol="1" spcCol="1270" anchor="ctr" anchorCtr="0">
          <a:noAutofit/>
        </a:bodyPr>
        <a:lstStyle/>
        <a:p>
          <a:pPr lvl="0" algn="just" defTabSz="800100">
            <a:lnSpc>
              <a:spcPct val="90000"/>
            </a:lnSpc>
            <a:spcBef>
              <a:spcPct val="0"/>
            </a:spcBef>
            <a:spcAft>
              <a:spcPct val="35000"/>
            </a:spcAft>
          </a:pPr>
          <a:r>
            <a:rPr lang="en-US" sz="1800" i="1" kern="1200" dirty="0"/>
            <a:t>Takaful</a:t>
          </a:r>
          <a:r>
            <a:rPr lang="en-US" sz="1800" kern="1200" dirty="0"/>
            <a:t> operates in line with </a:t>
          </a:r>
          <a:r>
            <a:rPr lang="en-US" sz="1800" kern="1200" dirty="0" err="1"/>
            <a:t>Shari'ah</a:t>
          </a:r>
          <a:r>
            <a:rPr lang="en-US" sz="1800" kern="1200" dirty="0"/>
            <a:t> principles and, at the same time, offers the benefits and services </a:t>
          </a:r>
          <a:r>
            <a:rPr lang="en-US" sz="1800" kern="1200" dirty="0">
              <a:solidFill>
                <a:schemeClr val="accent2"/>
              </a:solidFill>
            </a:rPr>
            <a:t>equivalent</a:t>
          </a:r>
          <a:r>
            <a:rPr lang="en-US" sz="1800" kern="1200" dirty="0"/>
            <a:t> to its conventional counterpart. Therefore, </a:t>
          </a:r>
          <a:r>
            <a:rPr lang="en-US" sz="1800" i="1" kern="1200" dirty="0"/>
            <a:t>Takaful</a:t>
          </a:r>
          <a:r>
            <a:rPr lang="en-US" sz="1800" kern="1200" dirty="0"/>
            <a:t> has evolved in response to the ever-increasing yearning of faith-based financial consumers for an insurance system fulfils their religious beliefs and provides the desired risk coverage for individuals and </a:t>
          </a:r>
          <a:r>
            <a:rPr lang="en-US" sz="1800" kern="1200" dirty="0">
              <a:solidFill>
                <a:schemeClr val="accent2"/>
              </a:solidFill>
            </a:rPr>
            <a:t>IFIs</a:t>
          </a:r>
          <a:r>
            <a:rPr lang="en-US" sz="1800" kern="1200" dirty="0"/>
            <a:t>. </a:t>
          </a:r>
          <a:r>
            <a:rPr lang="tr-TR" sz="1800" kern="1200" dirty="0"/>
            <a:t> (</a:t>
          </a:r>
          <a:r>
            <a:rPr lang="tr-TR" sz="1800" kern="1200" dirty="0" err="1"/>
            <a:t>corporations</a:t>
          </a:r>
          <a:r>
            <a:rPr lang="tr-TR" sz="1800" kern="1200" dirty="0"/>
            <a:t>)</a:t>
          </a:r>
          <a:endParaRPr lang="en-US" sz="1800" kern="1200" dirty="0"/>
        </a:p>
      </dsp:txBody>
      <dsp:txXfrm>
        <a:off x="1600388" y="1716564"/>
        <a:ext cx="8714231" cy="1386326"/>
      </dsp:txXfrm>
    </dsp:sp>
    <dsp:sp modelId="{2EE3EF66-2551-4B8F-8104-1E70502BF2F2}">
      <dsp:nvSpPr>
        <dsp:cNvPr id="0" name=""/>
        <dsp:cNvSpPr/>
      </dsp:nvSpPr>
      <dsp:spPr>
        <a:xfrm>
          <a:off x="0" y="3429085"/>
          <a:ext cx="10398690" cy="13849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A7CEB-3383-439D-9BDD-407C74D70E5E}">
      <dsp:nvSpPr>
        <dsp:cNvPr id="0" name=""/>
        <dsp:cNvSpPr/>
      </dsp:nvSpPr>
      <dsp:spPr>
        <a:xfrm>
          <a:off x="418954" y="3740704"/>
          <a:ext cx="762479" cy="76173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027FEB-6A15-43F7-8E05-1BE5979CB658}">
      <dsp:nvSpPr>
        <dsp:cNvPr id="0" name=""/>
        <dsp:cNvSpPr/>
      </dsp:nvSpPr>
      <dsp:spPr>
        <a:xfrm>
          <a:off x="1600388" y="3429085"/>
          <a:ext cx="8714231" cy="138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20" tIns="146720" rIns="146720" bIns="146720" numCol="1" spcCol="1270" anchor="ctr" anchorCtr="0">
          <a:noAutofit/>
        </a:bodyPr>
        <a:lstStyle/>
        <a:p>
          <a:pPr lvl="0" algn="just" defTabSz="800100">
            <a:lnSpc>
              <a:spcPct val="90000"/>
            </a:lnSpc>
            <a:spcBef>
              <a:spcPct val="0"/>
            </a:spcBef>
            <a:spcAft>
              <a:spcPct val="35000"/>
            </a:spcAft>
          </a:pPr>
          <a:r>
            <a:rPr lang="en-US" sz="1800" kern="1200" dirty="0"/>
            <a:t>The industry has rapidly developed in </a:t>
          </a:r>
          <a:r>
            <a:rPr lang="en-US" sz="1800" kern="1200" dirty="0">
              <a:solidFill>
                <a:schemeClr val="accent2"/>
              </a:solidFill>
            </a:rPr>
            <a:t>such</a:t>
          </a:r>
          <a:r>
            <a:rPr lang="en-US" sz="1800" kern="1200" dirty="0"/>
            <a:t> a short period globally in both Muslim and non-Muslim countries. This growth has far-reaching positive implications for individuals and businesses patronizing </a:t>
          </a:r>
          <a:r>
            <a:rPr lang="en-US" sz="1800" i="1" kern="1200" dirty="0"/>
            <a:t>Takaful</a:t>
          </a:r>
          <a:r>
            <a:rPr lang="en-US" sz="1800" kern="1200" dirty="0"/>
            <a:t> and abandoning conventional insurance for reasons related to both business and belief</a:t>
          </a:r>
          <a:r>
            <a:rPr lang="tr-TR" sz="1800" kern="1200" dirty="0"/>
            <a:t>.</a:t>
          </a:r>
          <a:endParaRPr lang="en-US" sz="1800" kern="1200" dirty="0"/>
        </a:p>
      </dsp:txBody>
      <dsp:txXfrm>
        <a:off x="1600388" y="3429085"/>
        <a:ext cx="8714231" cy="1386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2BB97-0B45-43FF-9C77-93C03D4AF37E}">
      <dsp:nvSpPr>
        <dsp:cNvPr id="0" name=""/>
        <dsp:cNvSpPr/>
      </dsp:nvSpPr>
      <dsp:spPr>
        <a:xfrm>
          <a:off x="0" y="274922"/>
          <a:ext cx="10516600" cy="19278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205" tIns="374904" rIns="816205"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t>Set up the supportive regulatory and legal frameworks </a:t>
          </a:r>
          <a:endParaRPr lang="en-US" sz="1800" b="0" i="0" kern="1200" dirty="0"/>
        </a:p>
        <a:p>
          <a:pPr marL="171450" lvl="1" indent="-171450" algn="l" defTabSz="800100">
            <a:lnSpc>
              <a:spcPct val="90000"/>
            </a:lnSpc>
            <a:spcBef>
              <a:spcPct val="0"/>
            </a:spcBef>
            <a:spcAft>
              <a:spcPct val="15000"/>
            </a:spcAft>
            <a:buChar char="••"/>
          </a:pPr>
          <a:r>
            <a:rPr lang="en-GB" sz="1800" b="0" i="0" kern="1200" dirty="0"/>
            <a:t>Increase the awareness of the market about the nature of Takaful</a:t>
          </a:r>
          <a:endParaRPr lang="en-US" sz="1800" b="0" i="0" kern="1200" dirty="0"/>
        </a:p>
        <a:p>
          <a:pPr marL="171450" lvl="1" indent="-171450" algn="l" defTabSz="800100">
            <a:lnSpc>
              <a:spcPct val="90000"/>
            </a:lnSpc>
            <a:spcBef>
              <a:spcPct val="0"/>
            </a:spcBef>
            <a:spcAft>
              <a:spcPct val="15000"/>
            </a:spcAft>
            <a:buChar char="••"/>
          </a:pPr>
          <a:r>
            <a:rPr lang="en-GB" sz="1800" b="0" i="0" kern="1200" dirty="0"/>
            <a:t>Develop the </a:t>
          </a:r>
          <a:r>
            <a:rPr lang="en-GB" sz="1800" b="0" i="0" kern="1200" dirty="0" err="1"/>
            <a:t>Shari’ah</a:t>
          </a:r>
          <a:r>
            <a:rPr lang="en-GB" sz="1800" b="0" i="0" kern="1200" dirty="0"/>
            <a:t> framework </a:t>
          </a:r>
          <a:endParaRPr lang="en-US" sz="1800" b="0" i="0" kern="1200" dirty="0"/>
        </a:p>
        <a:p>
          <a:pPr marL="171450" lvl="1" indent="-171450" algn="l" defTabSz="800100">
            <a:lnSpc>
              <a:spcPct val="90000"/>
            </a:lnSpc>
            <a:spcBef>
              <a:spcPct val="0"/>
            </a:spcBef>
            <a:spcAft>
              <a:spcPct val="15000"/>
            </a:spcAft>
            <a:buChar char="••"/>
          </a:pPr>
          <a:r>
            <a:rPr lang="en-GB" sz="1800" b="0" i="0" kern="1200" dirty="0"/>
            <a:t>Develop a comprehensive Islamic finance </a:t>
          </a:r>
          <a:endParaRPr lang="en-US" sz="1800" b="0" i="0" kern="1200" dirty="0"/>
        </a:p>
        <a:p>
          <a:pPr marL="171450" lvl="1" indent="-171450" algn="l" defTabSz="800100">
            <a:lnSpc>
              <a:spcPct val="90000"/>
            </a:lnSpc>
            <a:spcBef>
              <a:spcPct val="0"/>
            </a:spcBef>
            <a:spcAft>
              <a:spcPct val="15000"/>
            </a:spcAft>
            <a:buChar char="••"/>
          </a:pPr>
          <a:r>
            <a:rPr lang="en-GB" sz="1800" b="0" i="0" kern="1200" dirty="0"/>
            <a:t>Build a human capacity</a:t>
          </a:r>
          <a:endParaRPr lang="en-US" sz="1800" b="0" i="0" kern="1200" dirty="0"/>
        </a:p>
      </dsp:txBody>
      <dsp:txXfrm>
        <a:off x="0" y="274922"/>
        <a:ext cx="10516600" cy="1927800"/>
      </dsp:txXfrm>
    </dsp:sp>
    <dsp:sp modelId="{66DC20B7-9314-471B-90BA-C3FBD2642F55}">
      <dsp:nvSpPr>
        <dsp:cNvPr id="0" name=""/>
        <dsp:cNvSpPr/>
      </dsp:nvSpPr>
      <dsp:spPr>
        <a:xfrm>
          <a:off x="525830" y="9242"/>
          <a:ext cx="7361620"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52" tIns="0" rIns="278252" bIns="0" numCol="1" spcCol="1270" anchor="ctr" anchorCtr="0">
          <a:noAutofit/>
        </a:bodyPr>
        <a:lstStyle/>
        <a:p>
          <a:pPr lvl="0" algn="l" defTabSz="800100">
            <a:lnSpc>
              <a:spcPct val="90000"/>
            </a:lnSpc>
            <a:spcBef>
              <a:spcPct val="0"/>
            </a:spcBef>
            <a:spcAft>
              <a:spcPct val="35000"/>
            </a:spcAft>
          </a:pPr>
          <a:r>
            <a:rPr lang="en-GB" sz="1800" b="1" kern="1200" dirty="0"/>
            <a:t>I. For New and Emerging </a:t>
          </a:r>
          <a:r>
            <a:rPr lang="en-GB" sz="1800" b="1" i="1" kern="1200" dirty="0"/>
            <a:t>Takaful</a:t>
          </a:r>
          <a:r>
            <a:rPr lang="en-GB" sz="1800" b="1" kern="1200" dirty="0"/>
            <a:t> markets</a:t>
          </a:r>
          <a:endParaRPr lang="en-US" sz="1800" kern="1200" dirty="0"/>
        </a:p>
      </dsp:txBody>
      <dsp:txXfrm>
        <a:off x="551769" y="35181"/>
        <a:ext cx="7309742" cy="479482"/>
      </dsp:txXfrm>
    </dsp:sp>
    <dsp:sp modelId="{1E5CADCD-26A2-407C-84AE-D9FB136E4779}">
      <dsp:nvSpPr>
        <dsp:cNvPr id="0" name=""/>
        <dsp:cNvSpPr/>
      </dsp:nvSpPr>
      <dsp:spPr>
        <a:xfrm>
          <a:off x="0" y="2565602"/>
          <a:ext cx="10516600" cy="133245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205" tIns="374904" rIns="816205"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t>Embrace new technology and maintain cybersecurity</a:t>
          </a:r>
          <a:endParaRPr lang="en-US" sz="1800" b="0" i="0" kern="1200" dirty="0"/>
        </a:p>
        <a:p>
          <a:pPr marL="171450" lvl="1" indent="-171450" algn="l" defTabSz="800100">
            <a:lnSpc>
              <a:spcPct val="90000"/>
            </a:lnSpc>
            <a:spcBef>
              <a:spcPct val="0"/>
            </a:spcBef>
            <a:spcAft>
              <a:spcPct val="15000"/>
            </a:spcAft>
            <a:buChar char="••"/>
          </a:pPr>
          <a:r>
            <a:rPr lang="en-GB" sz="1800" b="0" i="0" kern="1200" dirty="0"/>
            <a:t>Ensure the continuous human capital development</a:t>
          </a:r>
          <a:endParaRPr lang="en-US" sz="1800" b="0" i="0" kern="1200" dirty="0"/>
        </a:p>
        <a:p>
          <a:pPr marL="171450" lvl="1" indent="-171450" algn="l" defTabSz="800100">
            <a:lnSpc>
              <a:spcPct val="90000"/>
            </a:lnSpc>
            <a:spcBef>
              <a:spcPct val="0"/>
            </a:spcBef>
            <a:spcAft>
              <a:spcPct val="15000"/>
            </a:spcAft>
            <a:buChar char="••"/>
          </a:pPr>
          <a:r>
            <a:rPr lang="en-GB" sz="1800" b="0" i="0" kern="1200" dirty="0"/>
            <a:t>Stimulate innovation</a:t>
          </a:r>
          <a:endParaRPr lang="en-US" sz="1800" b="0" i="0" kern="1200" dirty="0"/>
        </a:p>
      </dsp:txBody>
      <dsp:txXfrm>
        <a:off x="0" y="2565602"/>
        <a:ext cx="10516600" cy="1332450"/>
      </dsp:txXfrm>
    </dsp:sp>
    <dsp:sp modelId="{2BDBB5F9-C222-4675-B8EF-EB97288E09B6}">
      <dsp:nvSpPr>
        <dsp:cNvPr id="0" name=""/>
        <dsp:cNvSpPr/>
      </dsp:nvSpPr>
      <dsp:spPr>
        <a:xfrm>
          <a:off x="525830" y="2299922"/>
          <a:ext cx="7361620"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52" tIns="0" rIns="278252" bIns="0" numCol="1" spcCol="1270" anchor="ctr" anchorCtr="0">
          <a:noAutofit/>
        </a:bodyPr>
        <a:lstStyle/>
        <a:p>
          <a:pPr lvl="0" algn="l" defTabSz="800100">
            <a:lnSpc>
              <a:spcPct val="90000"/>
            </a:lnSpc>
            <a:spcBef>
              <a:spcPct val="0"/>
            </a:spcBef>
            <a:spcAft>
              <a:spcPct val="35000"/>
            </a:spcAft>
          </a:pPr>
          <a:r>
            <a:rPr lang="en-GB" sz="1800" b="1" kern="1200" dirty="0"/>
            <a:t>II. For Developed </a:t>
          </a:r>
          <a:r>
            <a:rPr lang="en-GB" sz="1800" b="1" i="1" kern="1200" dirty="0"/>
            <a:t>Takaful</a:t>
          </a:r>
          <a:r>
            <a:rPr lang="en-GB" sz="1800" b="1" kern="1200" dirty="0"/>
            <a:t> markets</a:t>
          </a:r>
          <a:endParaRPr lang="en-US" sz="1800" kern="1200" dirty="0"/>
        </a:p>
      </dsp:txBody>
      <dsp:txXfrm>
        <a:off x="551769" y="2325861"/>
        <a:ext cx="730974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16D40-09EC-4094-A724-92444A625FD4}">
      <dsp:nvSpPr>
        <dsp:cNvPr id="0" name=""/>
        <dsp:cNvSpPr/>
      </dsp:nvSpPr>
      <dsp:spPr>
        <a:xfrm>
          <a:off x="253744" y="534894"/>
          <a:ext cx="1357287" cy="1357287"/>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A4B40-07F8-40C5-B19A-D85CAE5C2C08}">
      <dsp:nvSpPr>
        <dsp:cNvPr id="0" name=""/>
        <dsp:cNvSpPr/>
      </dsp:nvSpPr>
      <dsp:spPr>
        <a:xfrm>
          <a:off x="538774" y="819924"/>
          <a:ext cx="787226" cy="787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32AF5-681D-47BC-B849-13F56356151B}">
      <dsp:nvSpPr>
        <dsp:cNvPr id="0" name=""/>
        <dsp:cNvSpPr/>
      </dsp:nvSpPr>
      <dsp:spPr>
        <a:xfrm>
          <a:off x="1901879" y="534894"/>
          <a:ext cx="3199320" cy="13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kern="1200" dirty="0"/>
            <a:t>There is a recurring concern, which consists of the absence of strategic investment in human capital and professional development, as pointed out by practitioners and policymakers.</a:t>
          </a:r>
        </a:p>
      </dsp:txBody>
      <dsp:txXfrm>
        <a:off x="1901879" y="534894"/>
        <a:ext cx="3199320" cy="1357287"/>
      </dsp:txXfrm>
    </dsp:sp>
    <dsp:sp modelId="{6CA7EC35-C127-4CAD-AA26-A478846A100F}">
      <dsp:nvSpPr>
        <dsp:cNvPr id="0" name=""/>
        <dsp:cNvSpPr/>
      </dsp:nvSpPr>
      <dsp:spPr>
        <a:xfrm>
          <a:off x="5658657" y="534894"/>
          <a:ext cx="1357287" cy="1357287"/>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7F3F1-D542-475E-AF8C-8BB909E0B514}">
      <dsp:nvSpPr>
        <dsp:cNvPr id="0" name=""/>
        <dsp:cNvSpPr/>
      </dsp:nvSpPr>
      <dsp:spPr>
        <a:xfrm>
          <a:off x="5943687" y="819924"/>
          <a:ext cx="787226" cy="7872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9FC40-5756-40E3-86C6-C903706508CF}">
      <dsp:nvSpPr>
        <dsp:cNvPr id="0" name=""/>
        <dsp:cNvSpPr/>
      </dsp:nvSpPr>
      <dsp:spPr>
        <a:xfrm>
          <a:off x="7306791" y="534894"/>
          <a:ext cx="3199320" cy="13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kern="1200" dirty="0"/>
            <a:t>Takaful organizations need to realize the need to address the regulatory compliance, consumer protection and good governance practices to facilitate well-balanced strategies for growth and sustainability. </a:t>
          </a:r>
        </a:p>
      </dsp:txBody>
      <dsp:txXfrm>
        <a:off x="7306791" y="534894"/>
        <a:ext cx="3199320" cy="1357287"/>
      </dsp:txXfrm>
    </dsp:sp>
    <dsp:sp modelId="{9951E1E1-63FE-4405-84E3-376CBB9ABAE5}">
      <dsp:nvSpPr>
        <dsp:cNvPr id="0" name=""/>
        <dsp:cNvSpPr/>
      </dsp:nvSpPr>
      <dsp:spPr>
        <a:xfrm>
          <a:off x="253744" y="2667292"/>
          <a:ext cx="1357287" cy="1357287"/>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BC7A9E-CA11-4B61-8905-E6C416927D62}">
      <dsp:nvSpPr>
        <dsp:cNvPr id="0" name=""/>
        <dsp:cNvSpPr/>
      </dsp:nvSpPr>
      <dsp:spPr>
        <a:xfrm>
          <a:off x="538774" y="2952322"/>
          <a:ext cx="787226" cy="78722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C9FFA5-3F8B-45C5-BF69-716DF3F9087F}">
      <dsp:nvSpPr>
        <dsp:cNvPr id="0" name=""/>
        <dsp:cNvSpPr/>
      </dsp:nvSpPr>
      <dsp:spPr>
        <a:xfrm>
          <a:off x="1901879" y="2667292"/>
          <a:ext cx="3199320" cy="13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kern="1200" dirty="0"/>
            <a:t>In this digital age, Takaful players need to proactively reap the technology advancement to become relevant in the market by investing and deploying new technological solutions; otherwise, the Takaful industry would become inefficient and obsolete. </a:t>
          </a:r>
        </a:p>
      </dsp:txBody>
      <dsp:txXfrm>
        <a:off x="1901879" y="2667292"/>
        <a:ext cx="3199320" cy="1357287"/>
      </dsp:txXfrm>
    </dsp:sp>
    <dsp:sp modelId="{86B9259F-1347-4BC9-A83D-D10B0E956C0D}">
      <dsp:nvSpPr>
        <dsp:cNvPr id="0" name=""/>
        <dsp:cNvSpPr/>
      </dsp:nvSpPr>
      <dsp:spPr>
        <a:xfrm>
          <a:off x="5658657" y="2667292"/>
          <a:ext cx="1357287" cy="1357287"/>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07C4AE-758F-4D43-9097-ECA2EFE12581}">
      <dsp:nvSpPr>
        <dsp:cNvPr id="0" name=""/>
        <dsp:cNvSpPr/>
      </dsp:nvSpPr>
      <dsp:spPr>
        <a:xfrm>
          <a:off x="5943687" y="2952322"/>
          <a:ext cx="787226" cy="7872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71C02-93FB-423B-9DDB-00660BE61B7B}">
      <dsp:nvSpPr>
        <dsp:cNvPr id="0" name=""/>
        <dsp:cNvSpPr/>
      </dsp:nvSpPr>
      <dsp:spPr>
        <a:xfrm>
          <a:off x="7306791" y="2667292"/>
          <a:ext cx="3199320" cy="13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b="0" kern="1200" dirty="0"/>
            <a:t>The Takaful Operators need to ensure that their scheme is more transparent, being different from insurance. Takaful must prove that its image of being an imitator is not right and that it is not following or imitating conventional insurance. </a:t>
          </a:r>
        </a:p>
      </dsp:txBody>
      <dsp:txXfrm>
        <a:off x="7306791" y="2667292"/>
        <a:ext cx="3199320" cy="13572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C132A-E776-40D0-9BDD-8A05534495D1}"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A13D4-3180-4590-BECB-29CB1144D39D}" type="slidenum">
              <a:rPr lang="en-US" smtClean="0"/>
              <a:t>‹#›</a:t>
            </a:fld>
            <a:endParaRPr lang="en-US"/>
          </a:p>
        </p:txBody>
      </p:sp>
    </p:spTree>
    <p:extLst>
      <p:ext uri="{BB962C8B-B14F-4D97-AF65-F5344CB8AC3E}">
        <p14:creationId xmlns:p14="http://schemas.microsoft.com/office/powerpoint/2010/main" val="188609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A13D4-3180-4590-BECB-29CB1144D39D}" type="slidenum">
              <a:rPr lang="en-US" smtClean="0"/>
              <a:t>5</a:t>
            </a:fld>
            <a:endParaRPr lang="en-US"/>
          </a:p>
        </p:txBody>
      </p:sp>
    </p:spTree>
    <p:extLst>
      <p:ext uri="{BB962C8B-B14F-4D97-AF65-F5344CB8AC3E}">
        <p14:creationId xmlns:p14="http://schemas.microsoft.com/office/powerpoint/2010/main" val="17370324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7F2DCE-9DFF-4DA6-8440-6540F4B6ABB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B90D71E-C209-45EF-B8BE-B6C4A401C19A}" type="slidenum">
              <a:rPr lang="en-US" smtClean="0"/>
              <a:t>‹#›</a:t>
            </a:fld>
            <a:endParaRPr lang="en-US"/>
          </a:p>
        </p:txBody>
      </p:sp>
    </p:spTree>
    <p:extLst>
      <p:ext uri="{BB962C8B-B14F-4D97-AF65-F5344CB8AC3E}">
        <p14:creationId xmlns:p14="http://schemas.microsoft.com/office/powerpoint/2010/main" val="31225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F2DCE-9DFF-4DA6-8440-6540F4B6ABB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10000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F2DCE-9DFF-4DA6-8440-6540F4B6ABB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269344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xmlns="" id="{0992EE52-1C57-4253-BE1B-6DC8A00D998F}"/>
              </a:ext>
            </a:extLst>
          </p:cNvPr>
          <p:cNvSpPr/>
          <p:nvPr userDrawn="1">
            <p:custDataLst>
              <p:tags r:id="rId1"/>
            </p:custDataLst>
          </p:nvPr>
        </p:nvSpPr>
        <p:spPr>
          <a:xfrm>
            <a:off x="0" y="0"/>
            <a:ext cx="12700" cy="12700"/>
          </a:xfrm>
          <a:prstGeom prst="octagon">
            <a:avLst/>
          </a:prstGeom>
          <a:noFill/>
          <a:ln w="127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F2DCE-9DFF-4DA6-8440-6540F4B6ABB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27215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37F2DCE-9DFF-4DA6-8440-6540F4B6ABBC}" type="datetimeFigureOut">
              <a:rPr lang="en-US" smtClean="0"/>
              <a:t>11/9/2021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B90D71E-C209-45EF-B8BE-B6C4A401C19A}" type="slidenum">
              <a:rPr lang="en-US" smtClean="0"/>
              <a:t>‹#›</a:t>
            </a:fld>
            <a:endParaRPr lang="en-US"/>
          </a:p>
        </p:txBody>
      </p:sp>
    </p:spTree>
    <p:extLst>
      <p:ext uri="{BB962C8B-B14F-4D97-AF65-F5344CB8AC3E}">
        <p14:creationId xmlns:p14="http://schemas.microsoft.com/office/powerpoint/2010/main" val="344771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7F2DCE-9DFF-4DA6-8440-6540F4B6ABB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177237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F2DCE-9DFF-4DA6-8440-6540F4B6ABBC}"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139221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7F2DCE-9DFF-4DA6-8440-6540F4B6ABBC}"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16317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F2DCE-9DFF-4DA6-8440-6540F4B6ABBC}"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54117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F2DCE-9DFF-4DA6-8440-6540F4B6ABB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30815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F2DCE-9DFF-4DA6-8440-6540F4B6ABBC}" type="datetimeFigureOut">
              <a:rPr lang="en-US" smtClean="0"/>
              <a:t>11/9/2021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90D71E-C209-45EF-B8BE-B6C4A401C19A}" type="slidenum">
              <a:rPr lang="en-US" smtClean="0"/>
              <a:t>‹#›</a:t>
            </a:fld>
            <a:endParaRPr lang="en-US"/>
          </a:p>
        </p:txBody>
      </p:sp>
    </p:spTree>
    <p:extLst>
      <p:ext uri="{BB962C8B-B14F-4D97-AF65-F5344CB8AC3E}">
        <p14:creationId xmlns:p14="http://schemas.microsoft.com/office/powerpoint/2010/main" val="334943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7F2DCE-9DFF-4DA6-8440-6540F4B6ABBC}" type="datetimeFigureOut">
              <a:rPr lang="en-US" smtClean="0"/>
              <a:t>11/9/2021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B90D71E-C209-45EF-B8BE-B6C4A401C19A}" type="slidenum">
              <a:rPr lang="en-US" smtClean="0"/>
              <a:t>‹#›</a:t>
            </a:fld>
            <a:endParaRPr lang="en-US"/>
          </a:p>
        </p:txBody>
      </p:sp>
    </p:spTree>
    <p:extLst>
      <p:ext uri="{BB962C8B-B14F-4D97-AF65-F5344CB8AC3E}">
        <p14:creationId xmlns:p14="http://schemas.microsoft.com/office/powerpoint/2010/main" val="978366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AC2D8-7870-4E6D-BE36-B9B6C11F23BE}"/>
              </a:ext>
            </a:extLst>
          </p:cNvPr>
          <p:cNvSpPr>
            <a:spLocks noGrp="1"/>
          </p:cNvSpPr>
          <p:nvPr>
            <p:ph type="ctrTitle"/>
          </p:nvPr>
        </p:nvSpPr>
        <p:spPr>
          <a:xfrm>
            <a:off x="1051560" y="1432223"/>
            <a:ext cx="9966960" cy="3035808"/>
          </a:xfrm>
        </p:spPr>
        <p:txBody>
          <a:bodyPr/>
          <a:lstStyle/>
          <a:p>
            <a:pPr algn="ctr"/>
            <a:r>
              <a:rPr lang="en-US" sz="4800" b="1" dirty="0"/>
              <a:t>IMPROVING THE TAKAFUL SECTOR IN ISLAMIC COUNTRIES</a:t>
            </a:r>
            <a:r>
              <a:rPr lang="en-US" sz="5400" dirty="0"/>
              <a:t/>
            </a:r>
            <a:br>
              <a:rPr lang="en-US" sz="5400" dirty="0"/>
            </a:br>
            <a:endParaRPr lang="en-US" sz="5400" dirty="0"/>
          </a:p>
        </p:txBody>
      </p:sp>
      <p:graphicFrame>
        <p:nvGraphicFramePr>
          <p:cNvPr id="7" name="Table 6">
            <a:extLst>
              <a:ext uri="{FF2B5EF4-FFF2-40B4-BE49-F238E27FC236}">
                <a16:creationId xmlns:a16="http://schemas.microsoft.com/office/drawing/2014/main" xmlns="" id="{C8E38515-7CA2-41EE-8173-784C128B921E}"/>
              </a:ext>
            </a:extLst>
          </p:cNvPr>
          <p:cNvGraphicFramePr>
            <a:graphicFrameLocks noGrp="1"/>
          </p:cNvGraphicFramePr>
          <p:nvPr>
            <p:extLst>
              <p:ext uri="{D42A27DB-BD31-4B8C-83A1-F6EECF244321}">
                <p14:modId xmlns:p14="http://schemas.microsoft.com/office/powerpoint/2010/main" val="392739350"/>
              </p:ext>
            </p:extLst>
          </p:nvPr>
        </p:nvGraphicFramePr>
        <p:xfrm>
          <a:off x="1479493" y="5272486"/>
          <a:ext cx="10287003" cy="1463040"/>
        </p:xfrm>
        <a:graphic>
          <a:graphicData uri="http://schemas.openxmlformats.org/drawingml/2006/table">
            <a:tbl>
              <a:tblPr firstRow="1" bandRow="1">
                <a:tableStyleId>{5C22544A-7EE6-4342-B048-85BDC9FD1C3A}</a:tableStyleId>
              </a:tblPr>
              <a:tblGrid>
                <a:gridCol w="4088397">
                  <a:extLst>
                    <a:ext uri="{9D8B030D-6E8A-4147-A177-3AD203B41FA5}">
                      <a16:colId xmlns:a16="http://schemas.microsoft.com/office/drawing/2014/main" xmlns="" val="3012693500"/>
                    </a:ext>
                  </a:extLst>
                </a:gridCol>
                <a:gridCol w="6198606">
                  <a:extLst>
                    <a:ext uri="{9D8B030D-6E8A-4147-A177-3AD203B41FA5}">
                      <a16:colId xmlns:a16="http://schemas.microsoft.com/office/drawing/2014/main" xmlns="" val="3259416644"/>
                    </a:ext>
                  </a:extLst>
                </a:gridCol>
              </a:tblGrid>
              <a:tr h="370840">
                <a:tc>
                  <a:txBody>
                    <a:bodyPr/>
                    <a:lstStyle/>
                    <a:p>
                      <a:endParaRPr lang="en-US" dirty="0">
                        <a:solidFill>
                          <a:schemeClr val="tx1"/>
                        </a:solidFill>
                      </a:endParaRPr>
                    </a:p>
                    <a:p>
                      <a:r>
                        <a:rPr lang="tr-TR" dirty="0" err="1">
                          <a:solidFill>
                            <a:schemeClr val="tx1"/>
                          </a:solidFill>
                        </a:rPr>
                        <a:t>AlHuda</a:t>
                      </a:r>
                      <a:r>
                        <a:rPr lang="tr-TR" dirty="0">
                          <a:solidFill>
                            <a:schemeClr val="tx1"/>
                          </a:solidFill>
                        </a:rPr>
                        <a:t>-CIBE</a:t>
                      </a:r>
                    </a:p>
                    <a:p>
                      <a:r>
                        <a:rPr lang="en-US" b="0" dirty="0">
                          <a:solidFill>
                            <a:schemeClr val="tx1"/>
                          </a:solidFill>
                        </a:rPr>
                        <a:t>2nd International Conference on Islamic Leasing (</a:t>
                      </a:r>
                      <a:r>
                        <a:rPr lang="en-US" b="0" dirty="0" err="1">
                          <a:solidFill>
                            <a:schemeClr val="tx1"/>
                          </a:solidFill>
                        </a:rPr>
                        <a:t>Ijarah</a:t>
                      </a:r>
                      <a:r>
                        <a:rPr lang="en-US" b="0" dirty="0">
                          <a:solidFill>
                            <a:schemeClr val="tx1"/>
                          </a:solidFill>
                        </a:rPr>
                        <a:t>) and Takaful</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Assoc. Prof. Dr. Yusuf Din</a:t>
                      </a:r>
                      <a:r>
                        <a:rPr lang="tr-TR" b="1" dirty="0">
                          <a:solidFill>
                            <a:schemeClr val="tx1"/>
                          </a:solidFill>
                        </a:rPr>
                        <a:t>ç</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Istanbul </a:t>
                      </a:r>
                      <a:r>
                        <a:rPr lang="en-US" b="0" dirty="0" err="1">
                          <a:solidFill>
                            <a:schemeClr val="tx1"/>
                          </a:solidFill>
                        </a:rPr>
                        <a:t>Sabahattin</a:t>
                      </a:r>
                      <a:r>
                        <a:rPr lang="en-US" b="0" dirty="0">
                          <a:solidFill>
                            <a:schemeClr val="tx1"/>
                          </a:solidFill>
                        </a:rPr>
                        <a:t> </a:t>
                      </a:r>
                      <a:r>
                        <a:rPr lang="en-US" b="0" dirty="0" err="1">
                          <a:solidFill>
                            <a:schemeClr val="tx1"/>
                          </a:solidFill>
                        </a:rPr>
                        <a:t>Zaim</a:t>
                      </a:r>
                      <a:r>
                        <a:rPr lang="en-US" b="0" dirty="0">
                          <a:solidFill>
                            <a:schemeClr val="tx1"/>
                          </a:solidFill>
                        </a:rPr>
                        <a:t> University</a:t>
                      </a:r>
                    </a:p>
                    <a:p>
                      <a:r>
                        <a:rPr lang="en-US" b="0" dirty="0">
                          <a:solidFill>
                            <a:schemeClr val="tx1"/>
                          </a:solidFill>
                        </a:rPr>
                        <a:t>Islamic Economics and Finance Department</a:t>
                      </a:r>
                      <a:endParaRPr lang="tr-TR" b="0" dirty="0">
                        <a:solidFill>
                          <a:schemeClr val="tx1"/>
                        </a:solidFill>
                      </a:endParaRPr>
                    </a:p>
                    <a:p>
                      <a:r>
                        <a:rPr lang="en-US" b="0" dirty="0">
                          <a:solidFill>
                            <a:schemeClr val="tx1"/>
                          </a:solidFill>
                        </a:rPr>
                        <a:t>Director of Management, Entrepreneurship and Leadership Research Center</a:t>
                      </a:r>
                    </a:p>
                  </a:txBody>
                  <a:tcPr>
                    <a:noFill/>
                  </a:tcPr>
                </a:tc>
                <a:extLst>
                  <a:ext uri="{0D108BD9-81ED-4DB2-BD59-A6C34878D82A}">
                    <a16:rowId xmlns:a16="http://schemas.microsoft.com/office/drawing/2014/main" xmlns="" val="3141765514"/>
                  </a:ext>
                </a:extLst>
              </a:tr>
            </a:tbl>
          </a:graphicData>
        </a:graphic>
      </p:graphicFrame>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7" y="5343635"/>
            <a:ext cx="1946986" cy="1199343"/>
          </a:xfrm>
          <a:prstGeom prst="rect">
            <a:avLst/>
          </a:prstGeom>
        </p:spPr>
      </p:pic>
    </p:spTree>
    <p:extLst>
      <p:ext uri="{BB962C8B-B14F-4D97-AF65-F5344CB8AC3E}">
        <p14:creationId xmlns:p14="http://schemas.microsoft.com/office/powerpoint/2010/main" val="304371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74912" y="1243253"/>
            <a:ext cx="1871571" cy="4922258"/>
            <a:chOff x="734995" y="1492470"/>
            <a:chExt cx="1871571" cy="4922258"/>
          </a:xfrm>
        </p:grpSpPr>
        <p:sp>
          <p:nvSpPr>
            <p:cNvPr id="2" name="Rectangle 1"/>
            <p:cNvSpPr/>
            <p:nvPr/>
          </p:nvSpPr>
          <p:spPr>
            <a:xfrm>
              <a:off x="734995" y="2291255"/>
              <a:ext cx="1871571" cy="4123473"/>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algn="ctr"/>
              <a:endParaRPr lang="en-US"/>
            </a:p>
          </p:txBody>
        </p:sp>
        <p:sp>
          <p:nvSpPr>
            <p:cNvPr id="6" name="Down Arrow 5"/>
            <p:cNvSpPr/>
            <p:nvPr/>
          </p:nvSpPr>
          <p:spPr>
            <a:xfrm>
              <a:off x="734995" y="1492470"/>
              <a:ext cx="1871571" cy="1061545"/>
            </a:xfrm>
            <a:prstGeom prst="downArrow">
              <a:avLst>
                <a:gd name="adj1" fmla="val 100000"/>
                <a:gd name="adj2" fmla="val 20297"/>
              </a:avLst>
            </a:prstGeom>
            <a:solidFill>
              <a:srgbClr val="0FB4BB"/>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grpSp>
        <p:nvGrpSpPr>
          <p:cNvPr id="10" name="Group 9"/>
          <p:cNvGrpSpPr/>
          <p:nvPr/>
        </p:nvGrpSpPr>
        <p:grpSpPr>
          <a:xfrm>
            <a:off x="4170807" y="1243253"/>
            <a:ext cx="1871571" cy="4922258"/>
            <a:chOff x="734995" y="1492470"/>
            <a:chExt cx="1871571" cy="4922258"/>
          </a:xfrm>
        </p:grpSpPr>
        <p:sp>
          <p:nvSpPr>
            <p:cNvPr id="11" name="Rectangle 10"/>
            <p:cNvSpPr/>
            <p:nvPr/>
          </p:nvSpPr>
          <p:spPr>
            <a:xfrm>
              <a:off x="734995" y="2291255"/>
              <a:ext cx="1871571" cy="4123473"/>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algn="ctr"/>
              <a:endParaRPr lang="en-US"/>
            </a:p>
          </p:txBody>
        </p:sp>
        <p:sp>
          <p:nvSpPr>
            <p:cNvPr id="14" name="Down Arrow 13"/>
            <p:cNvSpPr/>
            <p:nvPr/>
          </p:nvSpPr>
          <p:spPr>
            <a:xfrm>
              <a:off x="734995" y="1492470"/>
              <a:ext cx="1871571" cy="1061545"/>
            </a:xfrm>
            <a:prstGeom prst="downArrow">
              <a:avLst>
                <a:gd name="adj1" fmla="val 100000"/>
                <a:gd name="adj2" fmla="val 20297"/>
              </a:avLst>
            </a:prstGeom>
            <a:solidFill>
              <a:srgbClr val="2A628B"/>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grpSp>
        <p:nvGrpSpPr>
          <p:cNvPr id="15" name="Group 14"/>
          <p:cNvGrpSpPr/>
          <p:nvPr/>
        </p:nvGrpSpPr>
        <p:grpSpPr>
          <a:xfrm>
            <a:off x="6166702" y="1243253"/>
            <a:ext cx="1871571" cy="4922258"/>
            <a:chOff x="734995" y="1492470"/>
            <a:chExt cx="1871571" cy="4922258"/>
          </a:xfrm>
        </p:grpSpPr>
        <p:sp>
          <p:nvSpPr>
            <p:cNvPr id="16" name="Rectangle 15"/>
            <p:cNvSpPr/>
            <p:nvPr/>
          </p:nvSpPr>
          <p:spPr>
            <a:xfrm>
              <a:off x="734995" y="2291255"/>
              <a:ext cx="1871571" cy="4123473"/>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algn="ctr"/>
              <a:endParaRPr lang="en-US"/>
            </a:p>
          </p:txBody>
        </p:sp>
        <p:sp>
          <p:nvSpPr>
            <p:cNvPr id="17" name="Down Arrow 16"/>
            <p:cNvSpPr/>
            <p:nvPr/>
          </p:nvSpPr>
          <p:spPr>
            <a:xfrm>
              <a:off x="734995" y="1492470"/>
              <a:ext cx="1871571" cy="1061545"/>
            </a:xfrm>
            <a:prstGeom prst="downArrow">
              <a:avLst>
                <a:gd name="adj1" fmla="val 100000"/>
                <a:gd name="adj2" fmla="val 20297"/>
              </a:avLst>
            </a:prstGeom>
            <a:solidFill>
              <a:srgbClr val="FA636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grpSp>
        <p:nvGrpSpPr>
          <p:cNvPr id="18" name="Group 17"/>
          <p:cNvGrpSpPr/>
          <p:nvPr/>
        </p:nvGrpSpPr>
        <p:grpSpPr>
          <a:xfrm>
            <a:off x="8162597" y="1243253"/>
            <a:ext cx="1871571" cy="4922258"/>
            <a:chOff x="734995" y="1492470"/>
            <a:chExt cx="1871571" cy="4922258"/>
          </a:xfrm>
        </p:grpSpPr>
        <p:sp>
          <p:nvSpPr>
            <p:cNvPr id="19" name="Rectangle 18"/>
            <p:cNvSpPr/>
            <p:nvPr/>
          </p:nvSpPr>
          <p:spPr>
            <a:xfrm>
              <a:off x="734995" y="2291255"/>
              <a:ext cx="1871571" cy="4123473"/>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algn="ctr"/>
              <a:endParaRPr lang="en-US"/>
            </a:p>
          </p:txBody>
        </p:sp>
        <p:sp>
          <p:nvSpPr>
            <p:cNvPr id="20" name="Down Arrow 19"/>
            <p:cNvSpPr/>
            <p:nvPr/>
          </p:nvSpPr>
          <p:spPr>
            <a:xfrm>
              <a:off x="734995" y="1492470"/>
              <a:ext cx="1871571" cy="1061545"/>
            </a:xfrm>
            <a:prstGeom prst="downArrow">
              <a:avLst>
                <a:gd name="adj1" fmla="val 100000"/>
                <a:gd name="adj2" fmla="val 20297"/>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12" name="TextBox 11"/>
          <p:cNvSpPr txBox="1"/>
          <p:nvPr/>
        </p:nvSpPr>
        <p:spPr>
          <a:xfrm>
            <a:off x="0" y="727528"/>
            <a:ext cx="12192000" cy="399637"/>
          </a:xfrm>
          <a:prstGeom prst="rect">
            <a:avLst/>
          </a:prstGeom>
          <a:noFill/>
        </p:spPr>
        <p:txBody>
          <a:bodyPr wrap="square" rtlCol="0">
            <a:spAutoFit/>
          </a:bodyPr>
          <a:lstStyle/>
          <a:p>
            <a:pPr algn="ctr"/>
            <a:r>
              <a:rPr lang="en-US" sz="2000" b="1" dirty="0"/>
              <a:t>Challenges Facing the Takaful Industry</a:t>
            </a:r>
          </a:p>
        </p:txBody>
      </p:sp>
      <p:sp>
        <p:nvSpPr>
          <p:cNvPr id="4" name="TextBox 3"/>
          <p:cNvSpPr txBox="1"/>
          <p:nvPr/>
        </p:nvSpPr>
        <p:spPr>
          <a:xfrm>
            <a:off x="2174911" y="2665953"/>
            <a:ext cx="1871572"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Political Uncertainty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Macro Conditions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Market Confidence</a:t>
            </a:r>
          </a:p>
          <a:p>
            <a:pPr marL="285750" indent="-285750">
              <a:buFont typeface="Arial" panose="020B0604020202020204" pitchFamily="34" charset="0"/>
              <a:buChar char="•"/>
            </a:pPr>
            <a:endParaRPr lang="en-US" sz="1600" dirty="0"/>
          </a:p>
        </p:txBody>
      </p:sp>
      <p:sp>
        <p:nvSpPr>
          <p:cNvPr id="8" name="TextBox 7"/>
          <p:cNvSpPr txBox="1"/>
          <p:nvPr/>
        </p:nvSpPr>
        <p:spPr>
          <a:xfrm>
            <a:off x="2116386" y="1457263"/>
            <a:ext cx="1988621" cy="584775"/>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Political &amp; Macro Environment</a:t>
            </a:r>
          </a:p>
        </p:txBody>
      </p:sp>
      <p:sp>
        <p:nvSpPr>
          <p:cNvPr id="24" name="TextBox 23"/>
          <p:cNvSpPr txBox="1"/>
          <p:nvPr/>
        </p:nvSpPr>
        <p:spPr>
          <a:xfrm>
            <a:off x="4112281" y="1456944"/>
            <a:ext cx="1988621" cy="584775"/>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Regulatory Framework</a:t>
            </a:r>
          </a:p>
        </p:txBody>
      </p:sp>
      <p:sp>
        <p:nvSpPr>
          <p:cNvPr id="25" name="TextBox 24"/>
          <p:cNvSpPr txBox="1"/>
          <p:nvPr/>
        </p:nvSpPr>
        <p:spPr>
          <a:xfrm>
            <a:off x="6108176" y="1481637"/>
            <a:ext cx="1988621" cy="584775"/>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Business Operations</a:t>
            </a:r>
          </a:p>
        </p:txBody>
      </p:sp>
      <p:sp>
        <p:nvSpPr>
          <p:cNvPr id="26" name="TextBox 25"/>
          <p:cNvSpPr txBox="1"/>
          <p:nvPr/>
        </p:nvSpPr>
        <p:spPr>
          <a:xfrm>
            <a:off x="8104071" y="1580054"/>
            <a:ext cx="1988621" cy="338554"/>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Technology</a:t>
            </a:r>
          </a:p>
        </p:txBody>
      </p:sp>
      <p:sp>
        <p:nvSpPr>
          <p:cNvPr id="32" name="TextBox 31"/>
          <p:cNvSpPr txBox="1"/>
          <p:nvPr/>
        </p:nvSpPr>
        <p:spPr>
          <a:xfrm>
            <a:off x="4170806" y="2665634"/>
            <a:ext cx="1871571"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Legislation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Transparency &amp; Disclosure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Market Confidence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Capital Requirement &amp; Solvency Margin</a:t>
            </a:r>
          </a:p>
        </p:txBody>
      </p:sp>
      <p:sp>
        <p:nvSpPr>
          <p:cNvPr id="33" name="TextBox 32"/>
          <p:cNvSpPr txBox="1"/>
          <p:nvPr/>
        </p:nvSpPr>
        <p:spPr>
          <a:xfrm>
            <a:off x="6166700" y="2665634"/>
            <a:ext cx="1871571"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Business Models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Quality of Operations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Product Development &amp; Innovation</a:t>
            </a:r>
          </a:p>
        </p:txBody>
      </p:sp>
      <p:sp>
        <p:nvSpPr>
          <p:cNvPr id="34" name="TextBox 33"/>
          <p:cNvSpPr txBox="1"/>
          <p:nvPr/>
        </p:nvSpPr>
        <p:spPr>
          <a:xfrm>
            <a:off x="8162593" y="2665634"/>
            <a:ext cx="187157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t>FinTech</a:t>
            </a:r>
            <a:r>
              <a:rPr lang="en-US" sz="1600" dirty="0"/>
              <a:t>/ </a:t>
            </a:r>
            <a:r>
              <a:rPr lang="en-US" sz="1600" dirty="0" err="1"/>
              <a:t>InsurTech</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Cybersecurity</a:t>
            </a:r>
          </a:p>
        </p:txBody>
      </p:sp>
    </p:spTree>
    <p:extLst>
      <p:ext uri="{BB962C8B-B14F-4D97-AF65-F5344CB8AC3E}">
        <p14:creationId xmlns:p14="http://schemas.microsoft.com/office/powerpoint/2010/main" val="170787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40346" y="1221904"/>
            <a:ext cx="1871571" cy="4922258"/>
            <a:chOff x="734995" y="1492470"/>
            <a:chExt cx="1871571" cy="4922258"/>
          </a:xfrm>
        </p:grpSpPr>
        <p:sp>
          <p:nvSpPr>
            <p:cNvPr id="2" name="Rectangle 1"/>
            <p:cNvSpPr/>
            <p:nvPr/>
          </p:nvSpPr>
          <p:spPr>
            <a:xfrm>
              <a:off x="734995" y="2291255"/>
              <a:ext cx="1871571" cy="4123473"/>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algn="ctr"/>
              <a:endParaRPr lang="en-US"/>
            </a:p>
          </p:txBody>
        </p:sp>
        <p:sp>
          <p:nvSpPr>
            <p:cNvPr id="6" name="Down Arrow 5"/>
            <p:cNvSpPr/>
            <p:nvPr/>
          </p:nvSpPr>
          <p:spPr>
            <a:xfrm>
              <a:off x="734995" y="1492470"/>
              <a:ext cx="1871571" cy="1061545"/>
            </a:xfrm>
            <a:prstGeom prst="downArrow">
              <a:avLst>
                <a:gd name="adj1" fmla="val 100000"/>
                <a:gd name="adj2" fmla="val 20297"/>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grpSp>
        <p:nvGrpSpPr>
          <p:cNvPr id="10" name="Group 9"/>
          <p:cNvGrpSpPr/>
          <p:nvPr/>
        </p:nvGrpSpPr>
        <p:grpSpPr>
          <a:xfrm>
            <a:off x="6136241" y="1221904"/>
            <a:ext cx="1871571" cy="4922258"/>
            <a:chOff x="734995" y="1492470"/>
            <a:chExt cx="1871571" cy="4922258"/>
          </a:xfrm>
        </p:grpSpPr>
        <p:sp>
          <p:nvSpPr>
            <p:cNvPr id="11" name="Rectangle 10"/>
            <p:cNvSpPr/>
            <p:nvPr/>
          </p:nvSpPr>
          <p:spPr>
            <a:xfrm>
              <a:off x="734995" y="2291255"/>
              <a:ext cx="1871571" cy="4123473"/>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algn="ctr"/>
              <a:endParaRPr lang="en-US"/>
            </a:p>
          </p:txBody>
        </p:sp>
        <p:sp>
          <p:nvSpPr>
            <p:cNvPr id="14" name="Down Arrow 13"/>
            <p:cNvSpPr/>
            <p:nvPr/>
          </p:nvSpPr>
          <p:spPr>
            <a:xfrm>
              <a:off x="734995" y="1492470"/>
              <a:ext cx="1871571" cy="1061545"/>
            </a:xfrm>
            <a:prstGeom prst="downArrow">
              <a:avLst>
                <a:gd name="adj1" fmla="val 100000"/>
                <a:gd name="adj2" fmla="val 20297"/>
              </a:avLst>
            </a:prstGeom>
            <a:solidFill>
              <a:srgbClr val="7030A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grpSp>
        <p:nvGrpSpPr>
          <p:cNvPr id="15" name="Group 14"/>
          <p:cNvGrpSpPr/>
          <p:nvPr/>
        </p:nvGrpSpPr>
        <p:grpSpPr>
          <a:xfrm>
            <a:off x="8132136" y="1221904"/>
            <a:ext cx="1871571" cy="4922258"/>
            <a:chOff x="734995" y="1492470"/>
            <a:chExt cx="1871571" cy="4922258"/>
          </a:xfrm>
        </p:grpSpPr>
        <p:sp>
          <p:nvSpPr>
            <p:cNvPr id="16" name="Rectangle 15"/>
            <p:cNvSpPr/>
            <p:nvPr/>
          </p:nvSpPr>
          <p:spPr>
            <a:xfrm>
              <a:off x="734995" y="2291255"/>
              <a:ext cx="1871571" cy="4123473"/>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algn="ctr"/>
              <a:endParaRPr lang="en-US"/>
            </a:p>
          </p:txBody>
        </p:sp>
        <p:sp>
          <p:nvSpPr>
            <p:cNvPr id="17" name="Down Arrow 16"/>
            <p:cNvSpPr/>
            <p:nvPr/>
          </p:nvSpPr>
          <p:spPr>
            <a:xfrm>
              <a:off x="734995" y="1492470"/>
              <a:ext cx="1871571" cy="1061545"/>
            </a:xfrm>
            <a:prstGeom prst="downArrow">
              <a:avLst>
                <a:gd name="adj1" fmla="val 100000"/>
                <a:gd name="adj2" fmla="val 20297"/>
              </a:avLst>
            </a:prstGeom>
            <a:solidFill>
              <a:srgbClr val="C000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12" name="TextBox 11"/>
          <p:cNvSpPr txBox="1"/>
          <p:nvPr/>
        </p:nvSpPr>
        <p:spPr>
          <a:xfrm>
            <a:off x="0" y="727528"/>
            <a:ext cx="12192000" cy="400110"/>
          </a:xfrm>
          <a:prstGeom prst="rect">
            <a:avLst/>
          </a:prstGeom>
          <a:noFill/>
        </p:spPr>
        <p:txBody>
          <a:bodyPr wrap="square" rtlCol="0">
            <a:spAutoFit/>
          </a:bodyPr>
          <a:lstStyle/>
          <a:p>
            <a:pPr algn="ctr"/>
            <a:r>
              <a:rPr lang="en-US" sz="2000" b="1" dirty="0"/>
              <a:t>Challenges Facing the Takaful Industry</a:t>
            </a:r>
          </a:p>
        </p:txBody>
      </p:sp>
      <p:sp>
        <p:nvSpPr>
          <p:cNvPr id="4" name="TextBox 3"/>
          <p:cNvSpPr txBox="1"/>
          <p:nvPr/>
        </p:nvSpPr>
        <p:spPr>
          <a:xfrm>
            <a:off x="4140345" y="2644604"/>
            <a:ext cx="1871572"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Distribution Channels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Availability of Re-Takaful Services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Availability of Shari’ah-compliant Instruments for Investment</a:t>
            </a:r>
          </a:p>
          <a:p>
            <a:pPr marL="285750" indent="-285750">
              <a:buFont typeface="Arial" panose="020B0604020202020204" pitchFamily="34" charset="0"/>
              <a:buChar char="•"/>
            </a:pPr>
            <a:endParaRPr lang="en-US" sz="1600" dirty="0"/>
          </a:p>
        </p:txBody>
      </p:sp>
      <p:sp>
        <p:nvSpPr>
          <p:cNvPr id="8" name="TextBox 7"/>
          <p:cNvSpPr txBox="1"/>
          <p:nvPr/>
        </p:nvSpPr>
        <p:spPr>
          <a:xfrm>
            <a:off x="4081820" y="1435914"/>
            <a:ext cx="1988621" cy="338554"/>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Infrastructure</a:t>
            </a:r>
          </a:p>
        </p:txBody>
      </p:sp>
      <p:sp>
        <p:nvSpPr>
          <p:cNvPr id="24" name="TextBox 23"/>
          <p:cNvSpPr txBox="1"/>
          <p:nvPr/>
        </p:nvSpPr>
        <p:spPr>
          <a:xfrm>
            <a:off x="6077715" y="1435595"/>
            <a:ext cx="1988621" cy="338554"/>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Market</a:t>
            </a:r>
          </a:p>
        </p:txBody>
      </p:sp>
      <p:sp>
        <p:nvSpPr>
          <p:cNvPr id="25" name="TextBox 24"/>
          <p:cNvSpPr txBox="1"/>
          <p:nvPr/>
        </p:nvSpPr>
        <p:spPr>
          <a:xfrm>
            <a:off x="8073610" y="1460288"/>
            <a:ext cx="1988621" cy="338554"/>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Human Capital</a:t>
            </a:r>
          </a:p>
        </p:txBody>
      </p:sp>
      <p:sp>
        <p:nvSpPr>
          <p:cNvPr id="32" name="TextBox 31"/>
          <p:cNvSpPr txBox="1"/>
          <p:nvPr/>
        </p:nvSpPr>
        <p:spPr>
          <a:xfrm>
            <a:off x="6136240" y="2644285"/>
            <a:ext cx="1871571"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Competition with Takaful Operators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Competition with Insurers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Weak Customer Base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Low Consumer Awareness</a:t>
            </a:r>
          </a:p>
        </p:txBody>
      </p:sp>
      <p:sp>
        <p:nvSpPr>
          <p:cNvPr id="33" name="TextBox 32"/>
          <p:cNvSpPr txBox="1"/>
          <p:nvPr/>
        </p:nvSpPr>
        <p:spPr>
          <a:xfrm>
            <a:off x="8132134" y="2644285"/>
            <a:ext cx="1871571"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Business Models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Quality of Operations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Product Development &amp; Innovation</a:t>
            </a:r>
          </a:p>
        </p:txBody>
      </p:sp>
      <p:grpSp>
        <p:nvGrpSpPr>
          <p:cNvPr id="3" name="Group 2"/>
          <p:cNvGrpSpPr/>
          <p:nvPr/>
        </p:nvGrpSpPr>
        <p:grpSpPr>
          <a:xfrm>
            <a:off x="2089562" y="1221904"/>
            <a:ext cx="1988621" cy="4922258"/>
            <a:chOff x="9059441" y="1274784"/>
            <a:chExt cx="1988621" cy="4922258"/>
          </a:xfrm>
        </p:grpSpPr>
        <p:grpSp>
          <p:nvGrpSpPr>
            <p:cNvPr id="30" name="Group 29"/>
            <p:cNvGrpSpPr/>
            <p:nvPr/>
          </p:nvGrpSpPr>
          <p:grpSpPr>
            <a:xfrm>
              <a:off x="9117967" y="1274784"/>
              <a:ext cx="1871571" cy="4922258"/>
              <a:chOff x="734995" y="1492470"/>
              <a:chExt cx="1871571" cy="4922258"/>
            </a:xfrm>
          </p:grpSpPr>
          <p:sp>
            <p:nvSpPr>
              <p:cNvPr id="31" name="Rectangle 30"/>
              <p:cNvSpPr/>
              <p:nvPr/>
            </p:nvSpPr>
            <p:spPr>
              <a:xfrm>
                <a:off x="734995" y="2291255"/>
                <a:ext cx="1871571" cy="4123473"/>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algn="ctr"/>
                <a:endParaRPr lang="en-US"/>
              </a:p>
            </p:txBody>
          </p:sp>
          <p:sp>
            <p:nvSpPr>
              <p:cNvPr id="36" name="Down Arrow 35"/>
              <p:cNvSpPr/>
              <p:nvPr/>
            </p:nvSpPr>
            <p:spPr>
              <a:xfrm>
                <a:off x="734995" y="1492470"/>
                <a:ext cx="1871571" cy="1061545"/>
              </a:xfrm>
              <a:prstGeom prst="downArrow">
                <a:avLst>
                  <a:gd name="adj1" fmla="val 100000"/>
                  <a:gd name="adj2" fmla="val 20297"/>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37" name="TextBox 36"/>
            <p:cNvSpPr txBox="1"/>
            <p:nvPr/>
          </p:nvSpPr>
          <p:spPr>
            <a:xfrm>
              <a:off x="9147229" y="2676015"/>
              <a:ext cx="1871571"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Shari’ah Governance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Shari’ah Standards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Shari’ah Board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Shari’ah Audit</a:t>
              </a:r>
            </a:p>
          </p:txBody>
        </p:sp>
        <p:sp>
          <p:nvSpPr>
            <p:cNvPr id="38" name="TextBox 37"/>
            <p:cNvSpPr txBox="1"/>
            <p:nvPr/>
          </p:nvSpPr>
          <p:spPr>
            <a:xfrm>
              <a:off x="9059441" y="1513167"/>
              <a:ext cx="1988621" cy="584775"/>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Shari’ah Framework</a:t>
              </a:r>
            </a:p>
          </p:txBody>
        </p:sp>
      </p:grpSp>
    </p:spTree>
    <p:extLst>
      <p:ext uri="{BB962C8B-B14F-4D97-AF65-F5344CB8AC3E}">
        <p14:creationId xmlns:p14="http://schemas.microsoft.com/office/powerpoint/2010/main" val="154035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38704" y="0"/>
            <a:ext cx="9144000" cy="6858000"/>
            <a:chOff x="2869325" y="-347998"/>
            <a:chExt cx="9144000" cy="685800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325" y="-347998"/>
              <a:ext cx="9144000" cy="6858000"/>
            </a:xfrm>
            <a:prstGeom prst="rect">
              <a:avLst/>
            </a:prstGeom>
          </p:spPr>
        </p:pic>
        <p:sp>
          <p:nvSpPr>
            <p:cNvPr id="7" name="Line Callout 1 6"/>
            <p:cNvSpPr/>
            <p:nvPr/>
          </p:nvSpPr>
          <p:spPr>
            <a:xfrm>
              <a:off x="10237075" y="3913212"/>
              <a:ext cx="1198179" cy="324000"/>
            </a:xfrm>
            <a:prstGeom prst="borderCallout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Malaysia</a:t>
              </a:r>
            </a:p>
          </p:txBody>
        </p:sp>
        <p:sp>
          <p:nvSpPr>
            <p:cNvPr id="8" name="Line Callout 1 7"/>
            <p:cNvSpPr/>
            <p:nvPr/>
          </p:nvSpPr>
          <p:spPr>
            <a:xfrm>
              <a:off x="8555213" y="2919002"/>
              <a:ext cx="1198179" cy="324000"/>
            </a:xfrm>
            <a:prstGeom prst="borderCallout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Turkey</a:t>
              </a:r>
            </a:p>
          </p:txBody>
        </p:sp>
        <p:sp>
          <p:nvSpPr>
            <p:cNvPr id="9" name="Line Callout 1 8"/>
            <p:cNvSpPr/>
            <p:nvPr/>
          </p:nvSpPr>
          <p:spPr>
            <a:xfrm>
              <a:off x="7562232" y="2278854"/>
              <a:ext cx="972000" cy="324000"/>
            </a:xfrm>
            <a:prstGeom prst="borderCallout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The UK</a:t>
              </a:r>
            </a:p>
          </p:txBody>
        </p:sp>
        <p:sp>
          <p:nvSpPr>
            <p:cNvPr id="10" name="Line Callout 1 9"/>
            <p:cNvSpPr/>
            <p:nvPr/>
          </p:nvSpPr>
          <p:spPr>
            <a:xfrm>
              <a:off x="6295697" y="3447762"/>
              <a:ext cx="1534550" cy="324000"/>
            </a:xfrm>
            <a:prstGeom prst="borderCallout1">
              <a:avLst>
                <a:gd name="adj1" fmla="val 59782"/>
                <a:gd name="adj2" fmla="val 122369"/>
                <a:gd name="adj3" fmla="val 49976"/>
                <a:gd name="adj4" fmla="val 10114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Saudi Arabia</a:t>
              </a:r>
            </a:p>
          </p:txBody>
        </p:sp>
      </p:grpSp>
      <p:sp>
        <p:nvSpPr>
          <p:cNvPr id="12" name="TextBox 11"/>
          <p:cNvSpPr txBox="1"/>
          <p:nvPr/>
        </p:nvSpPr>
        <p:spPr>
          <a:xfrm>
            <a:off x="423674" y="3320641"/>
            <a:ext cx="2291974" cy="369332"/>
          </a:xfrm>
          <a:prstGeom prst="rect">
            <a:avLst/>
          </a:prstGeom>
          <a:noFill/>
        </p:spPr>
        <p:txBody>
          <a:bodyPr wrap="none" rtlCol="0">
            <a:spAutoFit/>
          </a:bodyPr>
          <a:lstStyle/>
          <a:p>
            <a:r>
              <a:rPr lang="en-US" b="1" dirty="0">
                <a:solidFill>
                  <a:schemeClr val="bg1">
                    <a:lumMod val="50000"/>
                  </a:schemeClr>
                </a:solidFill>
                <a:effectLst>
                  <a:outerShdw blurRad="38100" dist="38100" dir="2700000" algn="tl">
                    <a:srgbClr val="000000">
                      <a:alpha val="43137"/>
                    </a:srgbClr>
                  </a:outerShdw>
                </a:effectLst>
              </a:rPr>
              <a:t>Sample Countries:</a:t>
            </a:r>
          </a:p>
        </p:txBody>
      </p:sp>
      <p:sp>
        <p:nvSpPr>
          <p:cNvPr id="15" name="TextBox 14"/>
          <p:cNvSpPr txBox="1"/>
          <p:nvPr/>
        </p:nvSpPr>
        <p:spPr>
          <a:xfrm>
            <a:off x="423674" y="4950821"/>
            <a:ext cx="3264292" cy="646331"/>
          </a:xfrm>
          <a:prstGeom prst="rect">
            <a:avLst/>
          </a:prstGeom>
          <a:noFill/>
        </p:spPr>
        <p:txBody>
          <a:bodyPr wrap="none" rtlCol="0">
            <a:spAutoFit/>
          </a:bodyPr>
          <a:lstStyle/>
          <a:p>
            <a:r>
              <a:rPr lang="en-US" b="1" i="1" dirty="0"/>
              <a:t>1 Non-OIC member country</a:t>
            </a:r>
          </a:p>
          <a:p>
            <a:r>
              <a:rPr lang="en-US" dirty="0"/>
              <a:t>- The United Kingdom</a:t>
            </a:r>
          </a:p>
        </p:txBody>
      </p:sp>
      <p:sp>
        <p:nvSpPr>
          <p:cNvPr id="16" name="TextBox 15"/>
          <p:cNvSpPr txBox="1"/>
          <p:nvPr/>
        </p:nvSpPr>
        <p:spPr>
          <a:xfrm>
            <a:off x="423674" y="3661045"/>
            <a:ext cx="3244543" cy="1200329"/>
          </a:xfrm>
          <a:prstGeom prst="rect">
            <a:avLst/>
          </a:prstGeom>
          <a:noFill/>
        </p:spPr>
        <p:txBody>
          <a:bodyPr wrap="none" rtlCol="0">
            <a:spAutoFit/>
          </a:bodyPr>
          <a:lstStyle/>
          <a:p>
            <a:r>
              <a:rPr lang="en-US" b="1" i="1" dirty="0"/>
              <a:t>3 OIC member countries</a:t>
            </a:r>
          </a:p>
          <a:p>
            <a:pPr marL="285750" indent="-285750">
              <a:buFontTx/>
              <a:buChar char="-"/>
            </a:pPr>
            <a:r>
              <a:rPr lang="en-US" i="1" dirty="0"/>
              <a:t>Malaysia</a:t>
            </a:r>
            <a:r>
              <a:rPr lang="en-US" dirty="0"/>
              <a:t>: Dual System</a:t>
            </a:r>
          </a:p>
          <a:p>
            <a:pPr marL="285750" indent="-285750">
              <a:buFontTx/>
              <a:buChar char="-"/>
            </a:pPr>
            <a:r>
              <a:rPr lang="en-US" i="1" dirty="0"/>
              <a:t>Saudi Arabia</a:t>
            </a:r>
            <a:r>
              <a:rPr lang="en-US" dirty="0"/>
              <a:t>: Full-Fledged</a:t>
            </a:r>
          </a:p>
          <a:p>
            <a:pPr marL="285750" indent="-285750">
              <a:buFontTx/>
              <a:buChar char="-"/>
            </a:pPr>
            <a:r>
              <a:rPr lang="en-US" i="1" dirty="0"/>
              <a:t>Turkey</a:t>
            </a:r>
            <a:r>
              <a:rPr lang="en-US" dirty="0"/>
              <a:t>: Consolidated</a:t>
            </a:r>
          </a:p>
        </p:txBody>
      </p:sp>
    </p:spTree>
    <p:extLst>
      <p:ext uri="{BB962C8B-B14F-4D97-AF65-F5344CB8AC3E}">
        <p14:creationId xmlns:p14="http://schemas.microsoft.com/office/powerpoint/2010/main" val="416652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xmlns="" id="{8CA29021-B065-4BFF-BCCA-EFC129F3C344}"/>
              </a:ext>
            </a:extLst>
          </p:cNvPr>
          <p:cNvSpPr>
            <a:spLocks noGrp="1"/>
          </p:cNvSpPr>
          <p:nvPr>
            <p:ph type="title"/>
          </p:nvPr>
        </p:nvSpPr>
        <p:spPr>
          <a:xfrm>
            <a:off x="8156350" y="484632"/>
            <a:ext cx="3544035" cy="1609344"/>
          </a:xfrm>
          <a:ln>
            <a:noFill/>
          </a:ln>
        </p:spPr>
        <p:txBody>
          <a:bodyPr>
            <a:normAutofit/>
          </a:bodyPr>
          <a:lstStyle/>
          <a:p>
            <a:pPr algn="ctr"/>
            <a:r>
              <a:rPr lang="en-US" sz="2800" dirty="0" err="1"/>
              <a:t>Analys</a:t>
            </a:r>
            <a:r>
              <a:rPr lang="tr-TR" sz="2800" dirty="0"/>
              <a:t>I</a:t>
            </a:r>
            <a:r>
              <a:rPr lang="en-US" sz="2800" dirty="0"/>
              <a:t>s of Survey Results</a:t>
            </a:r>
          </a:p>
        </p:txBody>
      </p:sp>
      <p:pic>
        <p:nvPicPr>
          <p:cNvPr id="4" name="Content Placeholder 3">
            <a:extLst>
              <a:ext uri="{FF2B5EF4-FFF2-40B4-BE49-F238E27FC236}">
                <a16:creationId xmlns:a16="http://schemas.microsoft.com/office/drawing/2014/main" xmlns="" id="{77CDC0E2-773D-48C7-8DF3-FA0855920A31}"/>
              </a:ext>
            </a:extLst>
          </p:cNvPr>
          <p:cNvPicPr>
            <a:picLocks noChangeAspect="1"/>
          </p:cNvPicPr>
          <p:nvPr/>
        </p:nvPicPr>
        <p:blipFill>
          <a:blip r:embed="rId4"/>
          <a:stretch>
            <a:fillRect/>
          </a:stretch>
        </p:blipFill>
        <p:spPr>
          <a:xfrm>
            <a:off x="30087" y="1440493"/>
            <a:ext cx="7793327" cy="3394554"/>
          </a:xfrm>
          <a:prstGeom prst="rect">
            <a:avLst/>
          </a:prstGeom>
        </p:spPr>
      </p:pic>
      <p:sp>
        <p:nvSpPr>
          <p:cNvPr id="8" name="Content Placeholder 7">
            <a:extLst>
              <a:ext uri="{FF2B5EF4-FFF2-40B4-BE49-F238E27FC236}">
                <a16:creationId xmlns:a16="http://schemas.microsoft.com/office/drawing/2014/main" xmlns="" id="{86657582-0A67-405F-9542-DB73881198A7}"/>
              </a:ext>
            </a:extLst>
          </p:cNvPr>
          <p:cNvSpPr>
            <a:spLocks noGrp="1"/>
          </p:cNvSpPr>
          <p:nvPr>
            <p:ph idx="1"/>
          </p:nvPr>
        </p:nvSpPr>
        <p:spPr>
          <a:xfrm>
            <a:off x="8156351" y="2121408"/>
            <a:ext cx="3544034" cy="4050792"/>
          </a:xfrm>
        </p:spPr>
        <p:txBody>
          <a:bodyPr>
            <a:normAutofit/>
          </a:bodyPr>
          <a:lstStyle/>
          <a:p>
            <a:pPr marL="0" indent="0">
              <a:buNone/>
            </a:pPr>
            <a:r>
              <a:rPr lang="en-US" sz="1800" dirty="0"/>
              <a:t>* Includes the financial analysts, bankers, actuarial experts, and postgraduate PhD students. </a:t>
            </a:r>
          </a:p>
          <a:p>
            <a:pPr marL="0" indent="0">
              <a:buNone/>
            </a:pPr>
            <a:r>
              <a:rPr lang="en-US" sz="1800" dirty="0"/>
              <a:t>**The total number of responses was 218, out of which 166 only are complete. Source: Authors</a:t>
            </a:r>
          </a:p>
        </p:txBody>
      </p:sp>
      <p:grpSp>
        <p:nvGrpSpPr>
          <p:cNvPr id="13" name="Group 12">
            <a:extLst>
              <a:ext uri="{FF2B5EF4-FFF2-40B4-BE49-F238E27FC236}">
                <a16:creationId xmlns:a16="http://schemas.microsoft.com/office/drawing/2014/main" xmlns=""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8360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455449" y="903890"/>
          <a:ext cx="11295116" cy="2287757"/>
        </p:xfrm>
        <a:graphic>
          <a:graphicData uri="http://schemas.openxmlformats.org/drawingml/2006/table">
            <a:tbl>
              <a:tblPr firstRow="1" bandRow="1">
                <a:tableStyleId>{00A15C55-8517-42AA-B614-E9B94910E393}</a:tableStyleId>
              </a:tblPr>
              <a:tblGrid>
                <a:gridCol w="2823779">
                  <a:extLst>
                    <a:ext uri="{9D8B030D-6E8A-4147-A177-3AD203B41FA5}">
                      <a16:colId xmlns:a16="http://schemas.microsoft.com/office/drawing/2014/main" xmlns="" val="1757161256"/>
                    </a:ext>
                  </a:extLst>
                </a:gridCol>
                <a:gridCol w="2823779">
                  <a:extLst>
                    <a:ext uri="{9D8B030D-6E8A-4147-A177-3AD203B41FA5}">
                      <a16:colId xmlns:a16="http://schemas.microsoft.com/office/drawing/2014/main" xmlns="" val="2323140"/>
                    </a:ext>
                  </a:extLst>
                </a:gridCol>
                <a:gridCol w="2823779">
                  <a:extLst>
                    <a:ext uri="{9D8B030D-6E8A-4147-A177-3AD203B41FA5}">
                      <a16:colId xmlns:a16="http://schemas.microsoft.com/office/drawing/2014/main" xmlns="" val="2985850075"/>
                    </a:ext>
                  </a:extLst>
                </a:gridCol>
                <a:gridCol w="2823779">
                  <a:extLst>
                    <a:ext uri="{9D8B030D-6E8A-4147-A177-3AD203B41FA5}">
                      <a16:colId xmlns:a16="http://schemas.microsoft.com/office/drawing/2014/main" xmlns="" val="3493235856"/>
                    </a:ext>
                  </a:extLst>
                </a:gridCol>
              </a:tblGrid>
              <a:tr h="691621">
                <a:tc>
                  <a:txBody>
                    <a:bodyPr/>
                    <a:lstStyle/>
                    <a:p>
                      <a:pPr algn="ctr">
                        <a:lnSpc>
                          <a:spcPct val="107000"/>
                        </a:lnSpc>
                        <a:spcAft>
                          <a:spcPts val="0"/>
                        </a:spcAft>
                      </a:pPr>
                      <a:r>
                        <a:rPr lang="en-GB" sz="1100" dirty="0">
                          <a:effectLst/>
                        </a:rPr>
                        <a:t>(A) Use of Technology to Sustain the Quality of Services</a:t>
                      </a:r>
                      <a:endParaRPr lang="en-US" sz="1100" dirty="0">
                        <a:effectLst/>
                        <a:latin typeface="+mn-lt"/>
                        <a:ea typeface="DengXian"/>
                        <a:cs typeface="Arial" panose="020B0604020202020204" pitchFamily="34" charset="0"/>
                      </a:endParaRPr>
                    </a:p>
                  </a:txBody>
                  <a:tcPr marL="68580" marR="68580" marT="0" marB="0"/>
                </a:tc>
                <a:tc>
                  <a:txBody>
                    <a:bodyPr/>
                    <a:lstStyle/>
                    <a:p>
                      <a:pPr algn="ctr"/>
                      <a:r>
                        <a:rPr lang="en-GB" sz="1100" kern="1200" dirty="0">
                          <a:effectLst/>
                        </a:rPr>
                        <a:t>(B) Successful Product Development and Innovation</a:t>
                      </a:r>
                      <a:endParaRPr lang="en-US" sz="1100" dirty="0">
                        <a:latin typeface="+mn-lt"/>
                      </a:endParaRPr>
                    </a:p>
                  </a:txBody>
                  <a:tcPr/>
                </a:tc>
                <a:tc>
                  <a:txBody>
                    <a:bodyPr/>
                    <a:lstStyle/>
                    <a:p>
                      <a:pPr algn="ctr">
                        <a:lnSpc>
                          <a:spcPct val="107000"/>
                        </a:lnSpc>
                        <a:spcAft>
                          <a:spcPts val="0"/>
                        </a:spcAft>
                      </a:pPr>
                      <a:r>
                        <a:rPr lang="en-GB" sz="1100" dirty="0">
                          <a:effectLst/>
                        </a:rPr>
                        <a:t>(C) High Level of Customer Satisfaction</a:t>
                      </a:r>
                      <a:endParaRPr lang="en-US" sz="1100" dirty="0">
                        <a:effectLst/>
                        <a:latin typeface="+mn-lt"/>
                        <a:ea typeface="DengXian"/>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(D) Well-developed Distribution Networks</a:t>
                      </a:r>
                      <a:endParaRPr lang="en-US" sz="1100" dirty="0">
                        <a:effectLst/>
                        <a:latin typeface="+mn-lt"/>
                        <a:ea typeface="DengXian"/>
                        <a:cs typeface="Arial" panose="020B0604020202020204" pitchFamily="34" charset="0"/>
                      </a:endParaRPr>
                    </a:p>
                  </a:txBody>
                  <a:tcPr marL="68580" marR="68580" marT="0" marB="0"/>
                </a:tc>
                <a:extLst>
                  <a:ext uri="{0D108BD9-81ED-4DB2-BD59-A6C34878D82A}">
                    <a16:rowId xmlns:a16="http://schemas.microsoft.com/office/drawing/2014/main" xmlns="" val="633498584"/>
                  </a:ext>
                </a:extLst>
              </a:tr>
              <a:tr h="159613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93001586"/>
                  </a:ext>
                </a:extLst>
              </a:tr>
            </a:tbl>
          </a:graphicData>
        </a:graphic>
      </p:graphicFrame>
      <p:graphicFrame>
        <p:nvGraphicFramePr>
          <p:cNvPr id="18" name="Table 17"/>
          <p:cNvGraphicFramePr>
            <a:graphicFrameLocks noGrp="1"/>
          </p:cNvGraphicFramePr>
          <p:nvPr/>
        </p:nvGraphicFramePr>
        <p:xfrm>
          <a:off x="455449" y="3540573"/>
          <a:ext cx="11295116" cy="2287757"/>
        </p:xfrm>
        <a:graphic>
          <a:graphicData uri="http://schemas.openxmlformats.org/drawingml/2006/table">
            <a:tbl>
              <a:tblPr firstRow="1" bandRow="1">
                <a:tableStyleId>{00A15C55-8517-42AA-B614-E9B94910E393}</a:tableStyleId>
              </a:tblPr>
              <a:tblGrid>
                <a:gridCol w="2823779">
                  <a:extLst>
                    <a:ext uri="{9D8B030D-6E8A-4147-A177-3AD203B41FA5}">
                      <a16:colId xmlns:a16="http://schemas.microsoft.com/office/drawing/2014/main" xmlns="" val="1757161256"/>
                    </a:ext>
                  </a:extLst>
                </a:gridCol>
                <a:gridCol w="2823779">
                  <a:extLst>
                    <a:ext uri="{9D8B030D-6E8A-4147-A177-3AD203B41FA5}">
                      <a16:colId xmlns:a16="http://schemas.microsoft.com/office/drawing/2014/main" xmlns="" val="2323140"/>
                    </a:ext>
                  </a:extLst>
                </a:gridCol>
                <a:gridCol w="2823779">
                  <a:extLst>
                    <a:ext uri="{9D8B030D-6E8A-4147-A177-3AD203B41FA5}">
                      <a16:colId xmlns:a16="http://schemas.microsoft.com/office/drawing/2014/main" xmlns="" val="2985850075"/>
                    </a:ext>
                  </a:extLst>
                </a:gridCol>
                <a:gridCol w="2823779">
                  <a:extLst>
                    <a:ext uri="{9D8B030D-6E8A-4147-A177-3AD203B41FA5}">
                      <a16:colId xmlns:a16="http://schemas.microsoft.com/office/drawing/2014/main" xmlns="" val="3493235856"/>
                    </a:ext>
                  </a:extLst>
                </a:gridCol>
              </a:tblGrid>
              <a:tr h="608805">
                <a:tc>
                  <a:txBody>
                    <a:bodyPr/>
                    <a:lstStyle/>
                    <a:p>
                      <a:pPr algn="ctr">
                        <a:lnSpc>
                          <a:spcPct val="107000"/>
                        </a:lnSpc>
                        <a:spcAft>
                          <a:spcPts val="0"/>
                        </a:spcAft>
                      </a:pPr>
                      <a:r>
                        <a:rPr lang="en-GB" sz="1100" dirty="0">
                          <a:effectLst/>
                        </a:rPr>
                        <a:t>(E) Strong Free Cash Flow for Further Expansion of Projects </a:t>
                      </a:r>
                      <a:endParaRPr lang="en-US" sz="1400" dirty="0">
                        <a:effectLst/>
                        <a:latin typeface="+mn-lt"/>
                        <a:ea typeface="DengXian"/>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(F) High Rate of Return on Shari'ah-compliant Investments</a:t>
                      </a:r>
                      <a:endParaRPr lang="en-US" sz="1400" dirty="0">
                        <a:effectLst/>
                        <a:latin typeface="+mn-lt"/>
                        <a:ea typeface="DengXian"/>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(G) Having High-Skilled Workforce</a:t>
                      </a:r>
                      <a:endParaRPr lang="en-US" sz="1400" dirty="0">
                        <a:effectLst/>
                        <a:latin typeface="+mn-lt"/>
                        <a:ea typeface="DengXian"/>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(H) Diversification Across Countries</a:t>
                      </a:r>
                      <a:endParaRPr lang="en-US" sz="1400" dirty="0">
                        <a:effectLst/>
                        <a:latin typeface="+mn-lt"/>
                        <a:ea typeface="DengXian"/>
                        <a:cs typeface="Arial" panose="020B0604020202020204" pitchFamily="34" charset="0"/>
                      </a:endParaRPr>
                    </a:p>
                  </a:txBody>
                  <a:tcPr marL="68580" marR="68580" marT="0" marB="0"/>
                </a:tc>
                <a:extLst>
                  <a:ext uri="{0D108BD9-81ED-4DB2-BD59-A6C34878D82A}">
                    <a16:rowId xmlns:a16="http://schemas.microsoft.com/office/drawing/2014/main" xmlns="" val="633498584"/>
                  </a:ext>
                </a:extLst>
              </a:tr>
              <a:tr h="167895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93001586"/>
                  </a:ext>
                </a:extLst>
              </a:tr>
            </a:tbl>
          </a:graphicData>
        </a:graphic>
      </p:graphicFrame>
      <p:pic>
        <p:nvPicPr>
          <p:cNvPr id="2" name="Picture 1"/>
          <p:cNvPicPr>
            <a:picLocks noChangeAspect="1"/>
          </p:cNvPicPr>
          <p:nvPr/>
        </p:nvPicPr>
        <p:blipFill>
          <a:blip r:embed="rId2"/>
          <a:stretch>
            <a:fillRect/>
          </a:stretch>
        </p:blipFill>
        <p:spPr>
          <a:xfrm>
            <a:off x="613931" y="1313849"/>
            <a:ext cx="2530059" cy="1816765"/>
          </a:xfrm>
          <a:prstGeom prst="rect">
            <a:avLst/>
          </a:prstGeom>
        </p:spPr>
      </p:pic>
      <p:pic>
        <p:nvPicPr>
          <p:cNvPr id="3" name="Picture 2"/>
          <p:cNvPicPr>
            <a:picLocks noChangeAspect="1"/>
          </p:cNvPicPr>
          <p:nvPr/>
        </p:nvPicPr>
        <p:blipFill>
          <a:blip r:embed="rId3"/>
          <a:stretch>
            <a:fillRect/>
          </a:stretch>
        </p:blipFill>
        <p:spPr>
          <a:xfrm>
            <a:off x="3425736" y="1313850"/>
            <a:ext cx="2530059" cy="1816765"/>
          </a:xfrm>
          <a:prstGeom prst="rect">
            <a:avLst/>
          </a:prstGeom>
        </p:spPr>
      </p:pic>
      <p:pic>
        <p:nvPicPr>
          <p:cNvPr id="4" name="Picture 3"/>
          <p:cNvPicPr>
            <a:picLocks noChangeAspect="1"/>
          </p:cNvPicPr>
          <p:nvPr/>
        </p:nvPicPr>
        <p:blipFill>
          <a:blip r:embed="rId4"/>
          <a:stretch>
            <a:fillRect/>
          </a:stretch>
        </p:blipFill>
        <p:spPr>
          <a:xfrm>
            <a:off x="6258690" y="1320515"/>
            <a:ext cx="2530059" cy="1816765"/>
          </a:xfrm>
          <a:prstGeom prst="rect">
            <a:avLst/>
          </a:prstGeom>
        </p:spPr>
      </p:pic>
      <p:pic>
        <p:nvPicPr>
          <p:cNvPr id="5" name="Picture 4"/>
          <p:cNvPicPr>
            <a:picLocks noChangeAspect="1"/>
          </p:cNvPicPr>
          <p:nvPr/>
        </p:nvPicPr>
        <p:blipFill>
          <a:blip r:embed="rId5"/>
          <a:stretch>
            <a:fillRect/>
          </a:stretch>
        </p:blipFill>
        <p:spPr>
          <a:xfrm>
            <a:off x="9062433" y="1315904"/>
            <a:ext cx="2530059" cy="1816765"/>
          </a:xfrm>
          <a:prstGeom prst="rect">
            <a:avLst/>
          </a:prstGeom>
        </p:spPr>
      </p:pic>
      <p:pic>
        <p:nvPicPr>
          <p:cNvPr id="6" name="Picture 5"/>
          <p:cNvPicPr>
            <a:picLocks noChangeAspect="1"/>
          </p:cNvPicPr>
          <p:nvPr/>
        </p:nvPicPr>
        <p:blipFill>
          <a:blip r:embed="rId6"/>
          <a:stretch>
            <a:fillRect/>
          </a:stretch>
        </p:blipFill>
        <p:spPr>
          <a:xfrm>
            <a:off x="613931" y="3934681"/>
            <a:ext cx="2530059" cy="1810669"/>
          </a:xfrm>
          <a:prstGeom prst="rect">
            <a:avLst/>
          </a:prstGeom>
        </p:spPr>
      </p:pic>
      <p:pic>
        <p:nvPicPr>
          <p:cNvPr id="7" name="Picture 6"/>
          <p:cNvPicPr>
            <a:picLocks noChangeAspect="1"/>
          </p:cNvPicPr>
          <p:nvPr/>
        </p:nvPicPr>
        <p:blipFill>
          <a:blip r:embed="rId7"/>
          <a:stretch>
            <a:fillRect/>
          </a:stretch>
        </p:blipFill>
        <p:spPr>
          <a:xfrm>
            <a:off x="3425735" y="3934680"/>
            <a:ext cx="2530059" cy="1810669"/>
          </a:xfrm>
          <a:prstGeom prst="rect">
            <a:avLst/>
          </a:prstGeom>
        </p:spPr>
      </p:pic>
      <p:pic>
        <p:nvPicPr>
          <p:cNvPr id="8" name="Picture 7"/>
          <p:cNvPicPr>
            <a:picLocks noChangeAspect="1"/>
          </p:cNvPicPr>
          <p:nvPr/>
        </p:nvPicPr>
        <p:blipFill>
          <a:blip r:embed="rId8"/>
          <a:stretch>
            <a:fillRect/>
          </a:stretch>
        </p:blipFill>
        <p:spPr>
          <a:xfrm>
            <a:off x="6258689" y="3934679"/>
            <a:ext cx="2530059" cy="1810669"/>
          </a:xfrm>
          <a:prstGeom prst="rect">
            <a:avLst/>
          </a:prstGeom>
        </p:spPr>
      </p:pic>
      <p:pic>
        <p:nvPicPr>
          <p:cNvPr id="9" name="Picture 8"/>
          <p:cNvPicPr>
            <a:picLocks noChangeAspect="1"/>
          </p:cNvPicPr>
          <p:nvPr/>
        </p:nvPicPr>
        <p:blipFill>
          <a:blip r:embed="rId9"/>
          <a:stretch>
            <a:fillRect/>
          </a:stretch>
        </p:blipFill>
        <p:spPr>
          <a:xfrm>
            <a:off x="9062432" y="3934679"/>
            <a:ext cx="2530059" cy="1810669"/>
          </a:xfrm>
          <a:prstGeom prst="rect">
            <a:avLst/>
          </a:prstGeom>
        </p:spPr>
      </p:pic>
      <p:sp>
        <p:nvSpPr>
          <p:cNvPr id="24" name="Down Arrow 23"/>
          <p:cNvSpPr/>
          <p:nvPr/>
        </p:nvSpPr>
        <p:spPr>
          <a:xfrm>
            <a:off x="0" y="0"/>
            <a:ext cx="2340000" cy="446535"/>
          </a:xfrm>
          <a:prstGeom prst="downArrow">
            <a:avLst>
              <a:gd name="adj1" fmla="val 100000"/>
              <a:gd name="adj2" fmla="val 0"/>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rPr>
              <a:t>STRENGTHS</a:t>
            </a:r>
          </a:p>
        </p:txBody>
      </p:sp>
    </p:spTree>
    <p:extLst>
      <p:ext uri="{BB962C8B-B14F-4D97-AF65-F5344CB8AC3E}">
        <p14:creationId xmlns:p14="http://schemas.microsoft.com/office/powerpoint/2010/main" val="401213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1867338" y="1114097"/>
          <a:ext cx="8471337" cy="2287757"/>
        </p:xfrm>
        <a:graphic>
          <a:graphicData uri="http://schemas.openxmlformats.org/drawingml/2006/table">
            <a:tbl>
              <a:tblPr firstRow="1" bandRow="1">
                <a:tableStyleId>{073A0DAA-6AF3-43AB-8588-CEC1D06C72B9}</a:tableStyleId>
              </a:tblPr>
              <a:tblGrid>
                <a:gridCol w="2823779">
                  <a:extLst>
                    <a:ext uri="{9D8B030D-6E8A-4147-A177-3AD203B41FA5}">
                      <a16:colId xmlns:a16="http://schemas.microsoft.com/office/drawing/2014/main" xmlns="" val="1757161256"/>
                    </a:ext>
                  </a:extLst>
                </a:gridCol>
                <a:gridCol w="2823779">
                  <a:extLst>
                    <a:ext uri="{9D8B030D-6E8A-4147-A177-3AD203B41FA5}">
                      <a16:colId xmlns:a16="http://schemas.microsoft.com/office/drawing/2014/main" xmlns="" val="2323140"/>
                    </a:ext>
                  </a:extLst>
                </a:gridCol>
                <a:gridCol w="2823779">
                  <a:extLst>
                    <a:ext uri="{9D8B030D-6E8A-4147-A177-3AD203B41FA5}">
                      <a16:colId xmlns:a16="http://schemas.microsoft.com/office/drawing/2014/main" xmlns="" val="2985850075"/>
                    </a:ext>
                  </a:extLst>
                </a:gridCol>
              </a:tblGrid>
              <a:tr h="691621">
                <a:tc>
                  <a:txBody>
                    <a:bodyPr/>
                    <a:lstStyle/>
                    <a:p>
                      <a:pPr algn="ctr">
                        <a:lnSpc>
                          <a:spcPct val="107000"/>
                        </a:lnSpc>
                        <a:spcAft>
                          <a:spcPts val="0"/>
                        </a:spcAft>
                      </a:pPr>
                      <a:r>
                        <a:rPr lang="en-GB" sz="1100" dirty="0">
                          <a:effectLst/>
                        </a:rPr>
                        <a:t>(A) </a:t>
                      </a:r>
                      <a:r>
                        <a:rPr lang="en-US" sz="1100" dirty="0">
                          <a:effectLst/>
                        </a:rPr>
                        <a:t>High Attrition Rate in Workforce </a:t>
                      </a:r>
                      <a:endParaRPr lang="en-US" sz="1100" dirty="0">
                        <a:effectLst/>
                        <a:latin typeface="+mn-lt"/>
                        <a:ea typeface="DengXian"/>
                        <a:cs typeface="Arial" panose="020B0604020202020204" pitchFamily="34" charset="0"/>
                      </a:endParaRPr>
                    </a:p>
                  </a:txBody>
                  <a:tcPr marL="68580" marR="68580" marT="0" marB="0"/>
                </a:tc>
                <a:tc>
                  <a:txBody>
                    <a:bodyPr/>
                    <a:lstStyle/>
                    <a:p>
                      <a:pPr algn="ctr"/>
                      <a:r>
                        <a:rPr lang="en-GB" sz="1100" kern="1200" dirty="0">
                          <a:effectLst/>
                        </a:rPr>
                        <a:t>(B) </a:t>
                      </a:r>
                      <a:r>
                        <a:rPr lang="en-US" sz="1100" kern="1200" dirty="0">
                          <a:effectLst/>
                        </a:rPr>
                        <a:t>Lack of Efficient Financial Planning </a:t>
                      </a:r>
                      <a:endParaRPr lang="en-US" sz="1100" dirty="0">
                        <a:latin typeface="+mn-lt"/>
                      </a:endParaRPr>
                    </a:p>
                  </a:txBody>
                  <a:tcPr/>
                </a:tc>
                <a:tc>
                  <a:txBody>
                    <a:bodyPr/>
                    <a:lstStyle/>
                    <a:p>
                      <a:pPr algn="ctr">
                        <a:lnSpc>
                          <a:spcPct val="107000"/>
                        </a:lnSpc>
                        <a:spcAft>
                          <a:spcPts val="0"/>
                        </a:spcAft>
                      </a:pPr>
                      <a:r>
                        <a:rPr lang="en-GB" sz="1100" dirty="0">
                          <a:effectLst/>
                        </a:rPr>
                        <a:t>(C) </a:t>
                      </a:r>
                      <a:r>
                        <a:rPr lang="en-US" sz="1100" dirty="0">
                          <a:effectLst/>
                        </a:rPr>
                        <a:t>Rigid Organization Structure to Accommodate New Business Models</a:t>
                      </a:r>
                      <a:endParaRPr lang="en-US" sz="1100" dirty="0">
                        <a:effectLst/>
                        <a:latin typeface="+mn-lt"/>
                        <a:ea typeface="DengXian"/>
                        <a:cs typeface="Arial" panose="020B0604020202020204" pitchFamily="34" charset="0"/>
                      </a:endParaRPr>
                    </a:p>
                  </a:txBody>
                  <a:tcPr marL="68580" marR="68580" marT="0" marB="0"/>
                </a:tc>
                <a:extLst>
                  <a:ext uri="{0D108BD9-81ED-4DB2-BD59-A6C34878D82A}">
                    <a16:rowId xmlns:a16="http://schemas.microsoft.com/office/drawing/2014/main" xmlns="" val="633498584"/>
                  </a:ext>
                </a:extLst>
              </a:tr>
              <a:tr h="1596136">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93001586"/>
                  </a:ext>
                </a:extLst>
              </a:tr>
            </a:tbl>
          </a:graphicData>
        </a:graphic>
      </p:graphicFrame>
      <p:graphicFrame>
        <p:nvGraphicFramePr>
          <p:cNvPr id="18" name="Table 17"/>
          <p:cNvGraphicFramePr>
            <a:graphicFrameLocks noGrp="1"/>
          </p:cNvGraphicFramePr>
          <p:nvPr/>
        </p:nvGraphicFramePr>
        <p:xfrm>
          <a:off x="3293242" y="3614145"/>
          <a:ext cx="5647558" cy="2460834"/>
        </p:xfrm>
        <a:graphic>
          <a:graphicData uri="http://schemas.openxmlformats.org/drawingml/2006/table">
            <a:tbl>
              <a:tblPr firstRow="1" bandRow="1">
                <a:tableStyleId>{073A0DAA-6AF3-43AB-8588-CEC1D06C72B9}</a:tableStyleId>
              </a:tblPr>
              <a:tblGrid>
                <a:gridCol w="2823779">
                  <a:extLst>
                    <a:ext uri="{9D8B030D-6E8A-4147-A177-3AD203B41FA5}">
                      <a16:colId xmlns:a16="http://schemas.microsoft.com/office/drawing/2014/main" xmlns="" val="1757161256"/>
                    </a:ext>
                  </a:extLst>
                </a:gridCol>
                <a:gridCol w="2823779">
                  <a:extLst>
                    <a:ext uri="{9D8B030D-6E8A-4147-A177-3AD203B41FA5}">
                      <a16:colId xmlns:a16="http://schemas.microsoft.com/office/drawing/2014/main" xmlns="" val="2323140"/>
                    </a:ext>
                  </a:extLst>
                </a:gridCol>
              </a:tblGrid>
              <a:tr h="73681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100" dirty="0">
                          <a:effectLst/>
                        </a:rPr>
                        <a:t>(D) Poor Marketing Strategies</a:t>
                      </a:r>
                      <a:endParaRPr lang="en-US" sz="1100" dirty="0">
                        <a:effectLst/>
                        <a:latin typeface="+mn-lt"/>
                        <a:ea typeface="DengXian"/>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100" dirty="0">
                          <a:effectLst/>
                        </a:rPr>
                        <a:t>(E) </a:t>
                      </a:r>
                      <a:r>
                        <a:rPr lang="en-US" sz="1100" dirty="0">
                          <a:effectLst/>
                        </a:rPr>
                        <a:t>Lack of Investment into Research and Development (R&amp;D) - Below Industry Average</a:t>
                      </a:r>
                    </a:p>
                    <a:p>
                      <a:pPr algn="ctr">
                        <a:lnSpc>
                          <a:spcPct val="107000"/>
                        </a:lnSpc>
                        <a:spcAft>
                          <a:spcPts val="0"/>
                        </a:spcAft>
                      </a:pPr>
                      <a:endParaRPr lang="en-US" sz="1100" dirty="0">
                        <a:effectLst/>
                        <a:latin typeface="+mn-lt"/>
                        <a:ea typeface="DengXian"/>
                        <a:cs typeface="Arial" panose="020B0604020202020204" pitchFamily="34" charset="0"/>
                      </a:endParaRPr>
                    </a:p>
                  </a:txBody>
                  <a:tcPr marL="68580" marR="68580" marT="0" marB="0"/>
                </a:tc>
                <a:extLst>
                  <a:ext uri="{0D108BD9-81ED-4DB2-BD59-A6C34878D82A}">
                    <a16:rowId xmlns:a16="http://schemas.microsoft.com/office/drawing/2014/main" xmlns="" val="633498584"/>
                  </a:ext>
                </a:extLst>
              </a:tr>
              <a:tr h="1724022">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93001586"/>
                  </a:ext>
                </a:extLst>
              </a:tr>
            </a:tbl>
          </a:graphicData>
        </a:graphic>
      </p:graphicFrame>
      <p:sp>
        <p:nvSpPr>
          <p:cNvPr id="14" name="Down Arrow 13"/>
          <p:cNvSpPr/>
          <p:nvPr/>
        </p:nvSpPr>
        <p:spPr>
          <a:xfrm>
            <a:off x="0" y="0"/>
            <a:ext cx="2340000" cy="432000"/>
          </a:xfrm>
          <a:prstGeom prst="downArrow">
            <a:avLst>
              <a:gd name="adj1" fmla="val 100000"/>
              <a:gd name="adj2" fmla="val 0"/>
            </a:avLst>
          </a:prstGeom>
          <a:solidFill>
            <a:srgbClr val="86868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rPr>
              <a:t>WEAKNESSES</a:t>
            </a:r>
          </a:p>
        </p:txBody>
      </p:sp>
      <p:pic>
        <p:nvPicPr>
          <p:cNvPr id="15" name="Picture 14"/>
          <p:cNvPicPr>
            <a:picLocks noChangeAspect="1"/>
          </p:cNvPicPr>
          <p:nvPr/>
        </p:nvPicPr>
        <p:blipFill>
          <a:blip r:embed="rId2"/>
          <a:stretch>
            <a:fillRect/>
          </a:stretch>
        </p:blipFill>
        <p:spPr>
          <a:xfrm>
            <a:off x="2017700" y="1514565"/>
            <a:ext cx="2530059" cy="1810669"/>
          </a:xfrm>
          <a:prstGeom prst="rect">
            <a:avLst/>
          </a:prstGeom>
        </p:spPr>
      </p:pic>
      <p:pic>
        <p:nvPicPr>
          <p:cNvPr id="16" name="Picture 15"/>
          <p:cNvPicPr>
            <a:picLocks noChangeAspect="1"/>
          </p:cNvPicPr>
          <p:nvPr/>
        </p:nvPicPr>
        <p:blipFill>
          <a:blip r:embed="rId3"/>
          <a:stretch>
            <a:fillRect/>
          </a:stretch>
        </p:blipFill>
        <p:spPr>
          <a:xfrm>
            <a:off x="4829151" y="1514565"/>
            <a:ext cx="2530059" cy="1810669"/>
          </a:xfrm>
          <a:prstGeom prst="rect">
            <a:avLst/>
          </a:prstGeom>
        </p:spPr>
      </p:pic>
      <p:pic>
        <p:nvPicPr>
          <p:cNvPr id="23" name="Picture 22"/>
          <p:cNvPicPr>
            <a:picLocks noChangeAspect="1"/>
          </p:cNvPicPr>
          <p:nvPr/>
        </p:nvPicPr>
        <p:blipFill>
          <a:blip r:embed="rId4"/>
          <a:stretch>
            <a:fillRect/>
          </a:stretch>
        </p:blipFill>
        <p:spPr>
          <a:xfrm>
            <a:off x="7664073" y="1525075"/>
            <a:ext cx="2530059" cy="1810669"/>
          </a:xfrm>
          <a:prstGeom prst="rect">
            <a:avLst/>
          </a:prstGeom>
        </p:spPr>
      </p:pic>
      <p:pic>
        <p:nvPicPr>
          <p:cNvPr id="25" name="Picture 24"/>
          <p:cNvPicPr>
            <a:picLocks noChangeAspect="1"/>
          </p:cNvPicPr>
          <p:nvPr/>
        </p:nvPicPr>
        <p:blipFill>
          <a:blip r:embed="rId5"/>
          <a:stretch>
            <a:fillRect/>
          </a:stretch>
        </p:blipFill>
        <p:spPr>
          <a:xfrm>
            <a:off x="3443603" y="4163773"/>
            <a:ext cx="2530059" cy="1810669"/>
          </a:xfrm>
          <a:prstGeom prst="rect">
            <a:avLst/>
          </a:prstGeom>
        </p:spPr>
      </p:pic>
      <p:pic>
        <p:nvPicPr>
          <p:cNvPr id="26" name="Picture 25"/>
          <p:cNvPicPr>
            <a:picLocks noChangeAspect="1"/>
          </p:cNvPicPr>
          <p:nvPr/>
        </p:nvPicPr>
        <p:blipFill>
          <a:blip r:embed="rId6"/>
          <a:stretch>
            <a:fillRect/>
          </a:stretch>
        </p:blipFill>
        <p:spPr>
          <a:xfrm>
            <a:off x="6276075" y="4170319"/>
            <a:ext cx="2530059" cy="1810669"/>
          </a:xfrm>
          <a:prstGeom prst="rect">
            <a:avLst/>
          </a:prstGeom>
        </p:spPr>
      </p:pic>
    </p:spTree>
    <p:extLst>
      <p:ext uri="{BB962C8B-B14F-4D97-AF65-F5344CB8AC3E}">
        <p14:creationId xmlns:p14="http://schemas.microsoft.com/office/powerpoint/2010/main" val="130098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1867338" y="903890"/>
          <a:ext cx="8471337" cy="2497965"/>
        </p:xfrm>
        <a:graphic>
          <a:graphicData uri="http://schemas.openxmlformats.org/drawingml/2006/table">
            <a:tbl>
              <a:tblPr firstRow="1" bandRow="1">
                <a:tableStyleId>{93296810-A885-4BE3-A3E7-6D5BEEA58F35}</a:tableStyleId>
              </a:tblPr>
              <a:tblGrid>
                <a:gridCol w="2823779">
                  <a:extLst>
                    <a:ext uri="{9D8B030D-6E8A-4147-A177-3AD203B41FA5}">
                      <a16:colId xmlns:a16="http://schemas.microsoft.com/office/drawing/2014/main" xmlns="" val="1757161256"/>
                    </a:ext>
                  </a:extLst>
                </a:gridCol>
                <a:gridCol w="2823779">
                  <a:extLst>
                    <a:ext uri="{9D8B030D-6E8A-4147-A177-3AD203B41FA5}">
                      <a16:colId xmlns:a16="http://schemas.microsoft.com/office/drawing/2014/main" xmlns="" val="2323140"/>
                    </a:ext>
                  </a:extLst>
                </a:gridCol>
                <a:gridCol w="2823779">
                  <a:extLst>
                    <a:ext uri="{9D8B030D-6E8A-4147-A177-3AD203B41FA5}">
                      <a16:colId xmlns:a16="http://schemas.microsoft.com/office/drawing/2014/main" xmlns="" val="2985850075"/>
                    </a:ext>
                  </a:extLst>
                </a:gridCol>
              </a:tblGrid>
              <a:tr h="755170">
                <a:tc>
                  <a:txBody>
                    <a:bodyPr/>
                    <a:lstStyle/>
                    <a:p>
                      <a:pPr algn="ctr">
                        <a:lnSpc>
                          <a:spcPct val="107000"/>
                        </a:lnSpc>
                        <a:spcAft>
                          <a:spcPts val="0"/>
                        </a:spcAft>
                      </a:pPr>
                      <a:r>
                        <a:rPr lang="en-US" sz="1100" dirty="0">
                          <a:effectLst/>
                        </a:rPr>
                        <a:t>(A) Strong Support from the Government for Development of the Industry</a:t>
                      </a:r>
                      <a:endParaRPr lang="en-US" sz="1100" dirty="0">
                        <a:effectLst/>
                        <a:latin typeface="+mn-lt"/>
                        <a:ea typeface="DengXian"/>
                        <a:cs typeface="Arial" panose="020B0604020202020204" pitchFamily="34" charset="0"/>
                      </a:endParaRPr>
                    </a:p>
                  </a:txBody>
                  <a:tcPr marL="68580" marR="68580" marT="0" marB="0"/>
                </a:tc>
                <a:tc>
                  <a:txBody>
                    <a:bodyPr/>
                    <a:lstStyle/>
                    <a:p>
                      <a:pPr algn="ctr"/>
                      <a:r>
                        <a:rPr lang="en-US" sz="1100" kern="1200" dirty="0">
                          <a:effectLst/>
                        </a:rPr>
                        <a:t>(B) New Customers via Online Channels</a:t>
                      </a:r>
                      <a:endParaRPr lang="en-US" sz="1100" dirty="0">
                        <a:latin typeface="+mn-lt"/>
                      </a:endParaRPr>
                    </a:p>
                  </a:txBody>
                  <a:tcPr/>
                </a:tc>
                <a:tc>
                  <a:txBody>
                    <a:bodyPr/>
                    <a:lstStyle/>
                    <a:p>
                      <a:pPr algn="ctr">
                        <a:lnSpc>
                          <a:spcPct val="107000"/>
                        </a:lnSpc>
                        <a:spcAft>
                          <a:spcPts val="0"/>
                        </a:spcAft>
                      </a:pPr>
                      <a:r>
                        <a:rPr lang="en-US" sz="1100" dirty="0">
                          <a:effectLst/>
                        </a:rPr>
                        <a:t>(C) Access to New Insurance Technology</a:t>
                      </a:r>
                      <a:endParaRPr lang="en-US" sz="1100" dirty="0">
                        <a:effectLst/>
                        <a:latin typeface="+mn-lt"/>
                        <a:ea typeface="DengXian"/>
                        <a:cs typeface="Arial" panose="020B0604020202020204" pitchFamily="34" charset="0"/>
                      </a:endParaRPr>
                    </a:p>
                  </a:txBody>
                  <a:tcPr marL="68580" marR="68580" marT="0" marB="0"/>
                </a:tc>
                <a:extLst>
                  <a:ext uri="{0D108BD9-81ED-4DB2-BD59-A6C34878D82A}">
                    <a16:rowId xmlns:a16="http://schemas.microsoft.com/office/drawing/2014/main" xmlns="" val="633498584"/>
                  </a:ext>
                </a:extLst>
              </a:tr>
              <a:tr h="174279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93001586"/>
                  </a:ext>
                </a:extLst>
              </a:tr>
            </a:tbl>
          </a:graphicData>
        </a:graphic>
      </p:graphicFrame>
      <p:graphicFrame>
        <p:nvGraphicFramePr>
          <p:cNvPr id="18" name="Table 17"/>
          <p:cNvGraphicFramePr>
            <a:graphicFrameLocks noGrp="1"/>
          </p:cNvGraphicFramePr>
          <p:nvPr/>
        </p:nvGraphicFramePr>
        <p:xfrm>
          <a:off x="3293242" y="3614145"/>
          <a:ext cx="5647558" cy="2460834"/>
        </p:xfrm>
        <a:graphic>
          <a:graphicData uri="http://schemas.openxmlformats.org/drawingml/2006/table">
            <a:tbl>
              <a:tblPr firstRow="1" bandRow="1">
                <a:tableStyleId>{93296810-A885-4BE3-A3E7-6D5BEEA58F35}</a:tableStyleId>
              </a:tblPr>
              <a:tblGrid>
                <a:gridCol w="2823779">
                  <a:extLst>
                    <a:ext uri="{9D8B030D-6E8A-4147-A177-3AD203B41FA5}">
                      <a16:colId xmlns:a16="http://schemas.microsoft.com/office/drawing/2014/main" xmlns="" val="1757161256"/>
                    </a:ext>
                  </a:extLst>
                </a:gridCol>
                <a:gridCol w="2823779">
                  <a:extLst>
                    <a:ext uri="{9D8B030D-6E8A-4147-A177-3AD203B41FA5}">
                      <a16:colId xmlns:a16="http://schemas.microsoft.com/office/drawing/2014/main" xmlns="" val="2323140"/>
                    </a:ext>
                  </a:extLst>
                </a:gridCol>
              </a:tblGrid>
              <a:tr h="73681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(D) Future Growth due to Political and Economic Stability</a:t>
                      </a:r>
                      <a:endParaRPr lang="en-US" sz="1100" dirty="0">
                        <a:effectLst/>
                        <a:latin typeface="+mn-lt"/>
                        <a:ea typeface="DengXian"/>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(E) Expansion in Other Countries</a:t>
                      </a:r>
                      <a:endParaRPr lang="en-US" sz="1100" dirty="0">
                        <a:effectLst/>
                        <a:latin typeface="+mn-lt"/>
                        <a:ea typeface="DengXian"/>
                        <a:cs typeface="Arial" panose="020B0604020202020204" pitchFamily="34" charset="0"/>
                      </a:endParaRPr>
                    </a:p>
                  </a:txBody>
                  <a:tcPr marL="68580" marR="68580" marT="0" marB="0"/>
                </a:tc>
                <a:extLst>
                  <a:ext uri="{0D108BD9-81ED-4DB2-BD59-A6C34878D82A}">
                    <a16:rowId xmlns:a16="http://schemas.microsoft.com/office/drawing/2014/main" xmlns="" val="633498584"/>
                  </a:ext>
                </a:extLst>
              </a:tr>
              <a:tr h="1724022">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93001586"/>
                  </a:ext>
                </a:extLst>
              </a:tr>
            </a:tbl>
          </a:graphicData>
        </a:graphic>
      </p:graphicFrame>
      <p:sp>
        <p:nvSpPr>
          <p:cNvPr id="10" name="Down Arrow 9"/>
          <p:cNvSpPr/>
          <p:nvPr/>
        </p:nvSpPr>
        <p:spPr>
          <a:xfrm>
            <a:off x="0" y="-3767"/>
            <a:ext cx="2340000" cy="432000"/>
          </a:xfrm>
          <a:prstGeom prst="downArrow">
            <a:avLst>
              <a:gd name="adj1" fmla="val 100000"/>
              <a:gd name="adj2" fmla="val 0"/>
            </a:avLst>
          </a:prstGeom>
          <a:solidFill>
            <a:srgbClr val="0070C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rPr>
              <a:t>OPPORTUNITIES</a:t>
            </a:r>
          </a:p>
        </p:txBody>
      </p:sp>
      <p:pic>
        <p:nvPicPr>
          <p:cNvPr id="2" name="Picture 1"/>
          <p:cNvPicPr>
            <a:picLocks noChangeAspect="1"/>
          </p:cNvPicPr>
          <p:nvPr/>
        </p:nvPicPr>
        <p:blipFill>
          <a:blip r:embed="rId2"/>
          <a:stretch>
            <a:fillRect/>
          </a:stretch>
        </p:blipFill>
        <p:spPr>
          <a:xfrm>
            <a:off x="2028212" y="1504215"/>
            <a:ext cx="2530059" cy="1810669"/>
          </a:xfrm>
          <a:prstGeom prst="rect">
            <a:avLst/>
          </a:prstGeom>
        </p:spPr>
      </p:pic>
      <p:pic>
        <p:nvPicPr>
          <p:cNvPr id="3" name="Picture 2"/>
          <p:cNvPicPr>
            <a:picLocks noChangeAspect="1"/>
          </p:cNvPicPr>
          <p:nvPr/>
        </p:nvPicPr>
        <p:blipFill>
          <a:blip r:embed="rId3"/>
          <a:stretch>
            <a:fillRect/>
          </a:stretch>
        </p:blipFill>
        <p:spPr>
          <a:xfrm>
            <a:off x="4837976" y="1504215"/>
            <a:ext cx="2530059" cy="1810669"/>
          </a:xfrm>
          <a:prstGeom prst="rect">
            <a:avLst/>
          </a:prstGeom>
        </p:spPr>
      </p:pic>
      <p:pic>
        <p:nvPicPr>
          <p:cNvPr id="4" name="Picture 3"/>
          <p:cNvPicPr>
            <a:picLocks noChangeAspect="1"/>
          </p:cNvPicPr>
          <p:nvPr/>
        </p:nvPicPr>
        <p:blipFill>
          <a:blip r:embed="rId4"/>
          <a:stretch>
            <a:fillRect/>
          </a:stretch>
        </p:blipFill>
        <p:spPr>
          <a:xfrm>
            <a:off x="7647740" y="1504214"/>
            <a:ext cx="2530059" cy="1810669"/>
          </a:xfrm>
          <a:prstGeom prst="rect">
            <a:avLst/>
          </a:prstGeom>
        </p:spPr>
      </p:pic>
      <p:pic>
        <p:nvPicPr>
          <p:cNvPr id="5" name="Picture 4"/>
          <p:cNvPicPr>
            <a:picLocks noChangeAspect="1"/>
          </p:cNvPicPr>
          <p:nvPr/>
        </p:nvPicPr>
        <p:blipFill>
          <a:blip r:embed="rId5"/>
          <a:stretch>
            <a:fillRect/>
          </a:stretch>
        </p:blipFill>
        <p:spPr>
          <a:xfrm>
            <a:off x="3454115" y="4173789"/>
            <a:ext cx="2530059" cy="1810669"/>
          </a:xfrm>
          <a:prstGeom prst="rect">
            <a:avLst/>
          </a:prstGeom>
        </p:spPr>
      </p:pic>
      <p:pic>
        <p:nvPicPr>
          <p:cNvPr id="6" name="Picture 5"/>
          <p:cNvPicPr>
            <a:picLocks noChangeAspect="1"/>
          </p:cNvPicPr>
          <p:nvPr/>
        </p:nvPicPr>
        <p:blipFill>
          <a:blip r:embed="rId6"/>
          <a:stretch>
            <a:fillRect/>
          </a:stretch>
        </p:blipFill>
        <p:spPr>
          <a:xfrm>
            <a:off x="6246819" y="4173789"/>
            <a:ext cx="2536156" cy="1810669"/>
          </a:xfrm>
          <a:prstGeom prst="rect">
            <a:avLst/>
          </a:prstGeom>
        </p:spPr>
      </p:pic>
    </p:spTree>
    <p:extLst>
      <p:ext uri="{BB962C8B-B14F-4D97-AF65-F5344CB8AC3E}">
        <p14:creationId xmlns:p14="http://schemas.microsoft.com/office/powerpoint/2010/main" val="4239950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1867338" y="1114097"/>
          <a:ext cx="8471337" cy="2287757"/>
        </p:xfrm>
        <a:graphic>
          <a:graphicData uri="http://schemas.openxmlformats.org/drawingml/2006/table">
            <a:tbl>
              <a:tblPr firstRow="1" bandRow="1">
                <a:tableStyleId>{073A0DAA-6AF3-43AB-8588-CEC1D06C72B9}</a:tableStyleId>
              </a:tblPr>
              <a:tblGrid>
                <a:gridCol w="2823779">
                  <a:extLst>
                    <a:ext uri="{9D8B030D-6E8A-4147-A177-3AD203B41FA5}">
                      <a16:colId xmlns:a16="http://schemas.microsoft.com/office/drawing/2014/main" xmlns="" val="1757161256"/>
                    </a:ext>
                  </a:extLst>
                </a:gridCol>
                <a:gridCol w="2823779">
                  <a:extLst>
                    <a:ext uri="{9D8B030D-6E8A-4147-A177-3AD203B41FA5}">
                      <a16:colId xmlns:a16="http://schemas.microsoft.com/office/drawing/2014/main" xmlns="" val="2323140"/>
                    </a:ext>
                  </a:extLst>
                </a:gridCol>
                <a:gridCol w="2823779">
                  <a:extLst>
                    <a:ext uri="{9D8B030D-6E8A-4147-A177-3AD203B41FA5}">
                      <a16:colId xmlns:a16="http://schemas.microsoft.com/office/drawing/2014/main" xmlns="" val="2985850075"/>
                    </a:ext>
                  </a:extLst>
                </a:gridCol>
              </a:tblGrid>
              <a:tr h="691621">
                <a:tc>
                  <a:txBody>
                    <a:bodyPr/>
                    <a:lstStyle/>
                    <a:p>
                      <a:pPr algn="ctr">
                        <a:lnSpc>
                          <a:spcPct val="107000"/>
                        </a:lnSpc>
                        <a:spcAft>
                          <a:spcPts val="0"/>
                        </a:spcAft>
                      </a:pPr>
                      <a:r>
                        <a:rPr lang="en-US" sz="1100" dirty="0">
                          <a:effectLst/>
                        </a:rPr>
                        <a:t>(A) Intense Competition from Takaful Operators and Conventional Insurers</a:t>
                      </a:r>
                      <a:endParaRPr lang="en-US" sz="1100" dirty="0">
                        <a:effectLst/>
                        <a:latin typeface="+mn-lt"/>
                        <a:ea typeface="DengXian"/>
                        <a:cs typeface="Arial" panose="020B0604020202020204" pitchFamily="34" charset="0"/>
                      </a:endParaRPr>
                    </a:p>
                  </a:txBody>
                  <a:tcPr marL="68580" marR="68580" marT="0" marB="0">
                    <a:solidFill>
                      <a:srgbClr val="C00000"/>
                    </a:solidFill>
                  </a:tcPr>
                </a:tc>
                <a:tc>
                  <a:txBody>
                    <a:bodyPr/>
                    <a:lstStyle/>
                    <a:p>
                      <a:pPr algn="ctr"/>
                      <a:r>
                        <a:rPr lang="en-GB" sz="1100" kern="1200" dirty="0">
                          <a:effectLst/>
                        </a:rPr>
                        <a:t>(B) New Restrictive Regulations</a:t>
                      </a:r>
                      <a:endParaRPr lang="en-US" sz="1100" dirty="0">
                        <a:latin typeface="+mn-lt"/>
                      </a:endParaRPr>
                    </a:p>
                  </a:txBody>
                  <a:tcPr>
                    <a:solidFill>
                      <a:srgbClr val="C00000"/>
                    </a:solidFill>
                  </a:tcPr>
                </a:tc>
                <a:tc>
                  <a:txBody>
                    <a:bodyPr/>
                    <a:lstStyle/>
                    <a:p>
                      <a:pPr algn="ctr">
                        <a:lnSpc>
                          <a:spcPct val="107000"/>
                        </a:lnSpc>
                        <a:spcAft>
                          <a:spcPts val="0"/>
                        </a:spcAft>
                      </a:pPr>
                      <a:r>
                        <a:rPr lang="en-US" sz="1100" dirty="0">
                          <a:effectLst/>
                        </a:rPr>
                        <a:t>(C) Irregular Development and Supply of New Products</a:t>
                      </a:r>
                      <a:endParaRPr lang="en-US" sz="1100" dirty="0">
                        <a:effectLst/>
                        <a:latin typeface="+mn-lt"/>
                        <a:ea typeface="DengXian"/>
                        <a:cs typeface="Arial" panose="020B0604020202020204" pitchFamily="34" charset="0"/>
                      </a:endParaRPr>
                    </a:p>
                  </a:txBody>
                  <a:tcPr marL="68580" marR="68580" marT="0" marB="0">
                    <a:solidFill>
                      <a:srgbClr val="C00000"/>
                    </a:solidFill>
                  </a:tcPr>
                </a:tc>
                <a:extLst>
                  <a:ext uri="{0D108BD9-81ED-4DB2-BD59-A6C34878D82A}">
                    <a16:rowId xmlns:a16="http://schemas.microsoft.com/office/drawing/2014/main" xmlns="" val="633498584"/>
                  </a:ext>
                </a:extLst>
              </a:tr>
              <a:tr h="1596136">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93001586"/>
                  </a:ext>
                </a:extLst>
              </a:tr>
            </a:tbl>
          </a:graphicData>
        </a:graphic>
      </p:graphicFrame>
      <p:graphicFrame>
        <p:nvGraphicFramePr>
          <p:cNvPr id="18" name="Table 17"/>
          <p:cNvGraphicFramePr>
            <a:graphicFrameLocks noGrp="1"/>
          </p:cNvGraphicFramePr>
          <p:nvPr/>
        </p:nvGraphicFramePr>
        <p:xfrm>
          <a:off x="3293242" y="3794965"/>
          <a:ext cx="5647558" cy="2280013"/>
        </p:xfrm>
        <a:graphic>
          <a:graphicData uri="http://schemas.openxmlformats.org/drawingml/2006/table">
            <a:tbl>
              <a:tblPr firstRow="1" bandRow="1">
                <a:tableStyleId>{073A0DAA-6AF3-43AB-8588-CEC1D06C72B9}</a:tableStyleId>
              </a:tblPr>
              <a:tblGrid>
                <a:gridCol w="2823779">
                  <a:extLst>
                    <a:ext uri="{9D8B030D-6E8A-4147-A177-3AD203B41FA5}">
                      <a16:colId xmlns:a16="http://schemas.microsoft.com/office/drawing/2014/main" xmlns="" val="1757161256"/>
                    </a:ext>
                  </a:extLst>
                </a:gridCol>
                <a:gridCol w="2823779">
                  <a:extLst>
                    <a:ext uri="{9D8B030D-6E8A-4147-A177-3AD203B41FA5}">
                      <a16:colId xmlns:a16="http://schemas.microsoft.com/office/drawing/2014/main" xmlns="" val="2323140"/>
                    </a:ext>
                  </a:extLst>
                </a:gridCol>
              </a:tblGrid>
              <a:tr h="68267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100" dirty="0">
                          <a:effectLst/>
                        </a:rPr>
                        <a:t>(D) Vulnerable Cybersecurity</a:t>
                      </a:r>
                      <a:endParaRPr lang="en-US" sz="1100" dirty="0">
                        <a:effectLst/>
                        <a:latin typeface="+mn-lt"/>
                        <a:ea typeface="DengXian"/>
                        <a:cs typeface="Arial" panose="020B0604020202020204" pitchFamily="34" charset="0"/>
                      </a:endParaRPr>
                    </a:p>
                  </a:txBody>
                  <a:tcPr marL="68580" marR="68580" marT="0" marB="0">
                    <a:solidFill>
                      <a:srgbClr val="C000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100" dirty="0">
                          <a:effectLst/>
                        </a:rPr>
                        <a:t>(E) High Bureaucracy Level as an Impediment to Growth</a:t>
                      </a:r>
                      <a:endParaRPr lang="en-US" sz="1100" dirty="0">
                        <a:effectLst/>
                        <a:latin typeface="+mn-lt"/>
                        <a:ea typeface="DengXian"/>
                        <a:cs typeface="Arial" panose="020B0604020202020204" pitchFamily="34" charset="0"/>
                      </a:endParaRPr>
                    </a:p>
                  </a:txBody>
                  <a:tcPr marL="68580" marR="68580" marT="0" marB="0">
                    <a:solidFill>
                      <a:srgbClr val="C00000"/>
                    </a:solidFill>
                  </a:tcPr>
                </a:tc>
                <a:extLst>
                  <a:ext uri="{0D108BD9-81ED-4DB2-BD59-A6C34878D82A}">
                    <a16:rowId xmlns:a16="http://schemas.microsoft.com/office/drawing/2014/main" xmlns="" val="633498584"/>
                  </a:ext>
                </a:extLst>
              </a:tr>
              <a:tr h="1597342">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93001586"/>
                  </a:ext>
                </a:extLst>
              </a:tr>
            </a:tbl>
          </a:graphicData>
        </a:graphic>
      </p:graphicFrame>
      <p:sp>
        <p:nvSpPr>
          <p:cNvPr id="10" name="Down Arrow 9"/>
          <p:cNvSpPr/>
          <p:nvPr/>
        </p:nvSpPr>
        <p:spPr>
          <a:xfrm>
            <a:off x="0" y="-3641"/>
            <a:ext cx="2340000" cy="432000"/>
          </a:xfrm>
          <a:prstGeom prst="downArrow">
            <a:avLst>
              <a:gd name="adj1" fmla="val 100000"/>
              <a:gd name="adj2" fmla="val 0"/>
            </a:avLst>
          </a:prstGeom>
          <a:solidFill>
            <a:srgbClr val="C0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rPr>
              <a:t>THREATS</a:t>
            </a:r>
          </a:p>
        </p:txBody>
      </p:sp>
      <p:pic>
        <p:nvPicPr>
          <p:cNvPr id="2" name="Picture 1"/>
          <p:cNvPicPr>
            <a:picLocks noChangeAspect="1"/>
          </p:cNvPicPr>
          <p:nvPr/>
        </p:nvPicPr>
        <p:blipFill>
          <a:blip r:embed="rId2"/>
          <a:stretch>
            <a:fillRect/>
          </a:stretch>
        </p:blipFill>
        <p:spPr>
          <a:xfrm>
            <a:off x="2025164" y="1490603"/>
            <a:ext cx="2536156" cy="1816765"/>
          </a:xfrm>
          <a:prstGeom prst="rect">
            <a:avLst/>
          </a:prstGeom>
        </p:spPr>
      </p:pic>
      <p:pic>
        <p:nvPicPr>
          <p:cNvPr id="3" name="Picture 2"/>
          <p:cNvPicPr>
            <a:picLocks noChangeAspect="1"/>
          </p:cNvPicPr>
          <p:nvPr/>
        </p:nvPicPr>
        <p:blipFill>
          <a:blip r:embed="rId3"/>
          <a:stretch>
            <a:fillRect/>
          </a:stretch>
        </p:blipFill>
        <p:spPr>
          <a:xfrm>
            <a:off x="4834928" y="1507209"/>
            <a:ext cx="2536156" cy="1810669"/>
          </a:xfrm>
          <a:prstGeom prst="rect">
            <a:avLst/>
          </a:prstGeom>
        </p:spPr>
      </p:pic>
      <p:pic>
        <p:nvPicPr>
          <p:cNvPr id="4" name="Picture 3"/>
          <p:cNvPicPr>
            <a:picLocks noChangeAspect="1"/>
          </p:cNvPicPr>
          <p:nvPr/>
        </p:nvPicPr>
        <p:blipFill>
          <a:blip r:embed="rId4"/>
          <a:stretch>
            <a:fillRect/>
          </a:stretch>
        </p:blipFill>
        <p:spPr>
          <a:xfrm>
            <a:off x="7661679" y="1496699"/>
            <a:ext cx="2536156" cy="1810669"/>
          </a:xfrm>
          <a:prstGeom prst="rect">
            <a:avLst/>
          </a:prstGeom>
        </p:spPr>
      </p:pic>
      <p:pic>
        <p:nvPicPr>
          <p:cNvPr id="5" name="Picture 4"/>
          <p:cNvPicPr>
            <a:picLocks noChangeAspect="1"/>
          </p:cNvPicPr>
          <p:nvPr/>
        </p:nvPicPr>
        <p:blipFill>
          <a:blip r:embed="rId5"/>
          <a:stretch>
            <a:fillRect/>
          </a:stretch>
        </p:blipFill>
        <p:spPr>
          <a:xfrm>
            <a:off x="3445811" y="4179045"/>
            <a:ext cx="2536156" cy="1810669"/>
          </a:xfrm>
          <a:prstGeom prst="rect">
            <a:avLst/>
          </a:prstGeom>
        </p:spPr>
      </p:pic>
      <p:pic>
        <p:nvPicPr>
          <p:cNvPr id="6" name="Picture 5"/>
          <p:cNvPicPr>
            <a:picLocks noChangeAspect="1"/>
          </p:cNvPicPr>
          <p:nvPr/>
        </p:nvPicPr>
        <p:blipFill>
          <a:blip r:embed="rId6"/>
          <a:stretch>
            <a:fillRect/>
          </a:stretch>
        </p:blipFill>
        <p:spPr>
          <a:xfrm>
            <a:off x="6256807" y="4179045"/>
            <a:ext cx="2536156" cy="1810669"/>
          </a:xfrm>
          <a:prstGeom prst="rect">
            <a:avLst/>
          </a:prstGeom>
        </p:spPr>
      </p:pic>
    </p:spTree>
    <p:extLst>
      <p:ext uri="{BB962C8B-B14F-4D97-AF65-F5344CB8AC3E}">
        <p14:creationId xmlns:p14="http://schemas.microsoft.com/office/powerpoint/2010/main" val="7038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xmlns="" id="{057AAD3C-6B29-4D22-85FD-85D70D078850}"/>
              </a:ext>
            </a:extLst>
          </p:cNvPr>
          <p:cNvSpPr>
            <a:spLocks noGrp="1"/>
          </p:cNvSpPr>
          <p:nvPr>
            <p:ph type="title"/>
          </p:nvPr>
        </p:nvSpPr>
        <p:spPr>
          <a:xfrm>
            <a:off x="8314890" y="2624327"/>
            <a:ext cx="3544035" cy="1609344"/>
          </a:xfrm>
          <a:ln>
            <a:noFill/>
          </a:ln>
        </p:spPr>
        <p:txBody>
          <a:bodyPr>
            <a:normAutofit/>
          </a:bodyPr>
          <a:lstStyle/>
          <a:p>
            <a:r>
              <a:rPr lang="en-US" sz="3200" dirty="0"/>
              <a:t>Legal and Regulatory Framework</a:t>
            </a:r>
          </a:p>
        </p:txBody>
      </p:sp>
      <p:pic>
        <p:nvPicPr>
          <p:cNvPr id="4" name="Content Placeholder 3">
            <a:extLst>
              <a:ext uri="{FF2B5EF4-FFF2-40B4-BE49-F238E27FC236}">
                <a16:creationId xmlns:a16="http://schemas.microsoft.com/office/drawing/2014/main" xmlns="" id="{44F68DE0-84B2-4477-8F76-9ECEF2D22466}"/>
              </a:ext>
            </a:extLst>
          </p:cNvPr>
          <p:cNvPicPr>
            <a:picLocks noChangeAspect="1"/>
          </p:cNvPicPr>
          <p:nvPr/>
        </p:nvPicPr>
        <p:blipFill>
          <a:blip r:embed="rId4"/>
          <a:stretch>
            <a:fillRect/>
          </a:stretch>
        </p:blipFill>
        <p:spPr>
          <a:xfrm>
            <a:off x="1" y="2055043"/>
            <a:ext cx="7885554" cy="3769559"/>
          </a:xfrm>
          <a:prstGeom prst="rect">
            <a:avLst/>
          </a:prstGeom>
        </p:spPr>
      </p:pic>
      <p:grpSp>
        <p:nvGrpSpPr>
          <p:cNvPr id="13" name="Group 12">
            <a:extLst>
              <a:ext uri="{FF2B5EF4-FFF2-40B4-BE49-F238E27FC236}">
                <a16:creationId xmlns:a16="http://schemas.microsoft.com/office/drawing/2014/main" xmlns=""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8058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xmlns="" id="{A750243B-167D-4CD8-ACD5-0FF45CE4C5DE}"/>
              </a:ext>
            </a:extLst>
          </p:cNvPr>
          <p:cNvSpPr>
            <a:spLocks noGrp="1"/>
          </p:cNvSpPr>
          <p:nvPr>
            <p:ph type="title"/>
          </p:nvPr>
        </p:nvSpPr>
        <p:spPr>
          <a:xfrm>
            <a:off x="8496818" y="2624327"/>
            <a:ext cx="3544035" cy="1609344"/>
          </a:xfrm>
          <a:ln>
            <a:noFill/>
          </a:ln>
        </p:spPr>
        <p:txBody>
          <a:bodyPr>
            <a:normAutofit/>
          </a:bodyPr>
          <a:lstStyle/>
          <a:p>
            <a:r>
              <a:rPr lang="en-US" sz="3200" i="1" dirty="0" err="1"/>
              <a:t>Shar</a:t>
            </a:r>
            <a:r>
              <a:rPr lang="tr-TR" sz="3200" i="1" dirty="0" err="1"/>
              <a:t>I’Ah</a:t>
            </a:r>
            <a:r>
              <a:rPr lang="en-US" sz="3200" i="1" dirty="0"/>
              <a:t> </a:t>
            </a:r>
            <a:r>
              <a:rPr lang="en-US" sz="3200" dirty="0"/>
              <a:t>Framework</a:t>
            </a:r>
          </a:p>
        </p:txBody>
      </p:sp>
      <p:pic>
        <p:nvPicPr>
          <p:cNvPr id="4" name="Content Placeholder 3">
            <a:extLst>
              <a:ext uri="{FF2B5EF4-FFF2-40B4-BE49-F238E27FC236}">
                <a16:creationId xmlns:a16="http://schemas.microsoft.com/office/drawing/2014/main" xmlns="" id="{6CB7DE9A-AA8E-4F28-8846-682EF99A64D8}"/>
              </a:ext>
            </a:extLst>
          </p:cNvPr>
          <p:cNvPicPr>
            <a:picLocks noChangeAspect="1"/>
          </p:cNvPicPr>
          <p:nvPr/>
        </p:nvPicPr>
        <p:blipFill>
          <a:blip r:embed="rId4"/>
          <a:stretch>
            <a:fillRect/>
          </a:stretch>
        </p:blipFill>
        <p:spPr>
          <a:xfrm>
            <a:off x="0" y="750614"/>
            <a:ext cx="7807115" cy="5969866"/>
          </a:xfrm>
          <a:prstGeom prst="rect">
            <a:avLst/>
          </a:prstGeom>
        </p:spPr>
      </p:pic>
      <p:grpSp>
        <p:nvGrpSpPr>
          <p:cNvPr id="13" name="Group 12">
            <a:extLst>
              <a:ext uri="{FF2B5EF4-FFF2-40B4-BE49-F238E27FC236}">
                <a16:creationId xmlns:a16="http://schemas.microsoft.com/office/drawing/2014/main" xmlns=""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3442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CFFB95F-D901-4937-8084-8A7BAA84F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60F473BD-3FD3-4548-A8F5-11D3C9CB88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xmlns="" id="{691E02ED-3E2E-4396-B6DE-5F93F2F11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xmlns="" id="{28F088F5-B4E7-43B9-88F4-8667026E4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xmlns="" id="{072EBDDF-D5D9-43F9-AAC0-53AE5F97EFF9}"/>
              </a:ext>
            </a:extLst>
          </p:cNvPr>
          <p:cNvSpPr/>
          <p:nvPr/>
        </p:nvSpPr>
        <p:spPr>
          <a:xfrm>
            <a:off x="8682087" y="3638746"/>
            <a:ext cx="2748831" cy="154599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xmlns="" id="{D2524654-1AF2-4254-AB0A-77BF635BA33F}"/>
              </a:ext>
            </a:extLst>
          </p:cNvPr>
          <p:cNvSpPr/>
          <p:nvPr/>
        </p:nvSpPr>
        <p:spPr>
          <a:xfrm>
            <a:off x="8342722" y="3921551"/>
            <a:ext cx="3088196" cy="129238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tr-TR" sz="3600" b="1" dirty="0"/>
              <a:t>COMCEC REPORT</a:t>
            </a:r>
            <a:endParaRPr lang="en-US" sz="3600" b="1" dirty="0"/>
          </a:p>
        </p:txBody>
      </p:sp>
      <p:graphicFrame>
        <p:nvGraphicFramePr>
          <p:cNvPr id="8" name="Nesne 7"/>
          <p:cNvGraphicFramePr>
            <a:graphicFrameLocks noChangeAspect="1"/>
          </p:cNvGraphicFramePr>
          <p:nvPr>
            <p:extLst>
              <p:ext uri="{D42A27DB-BD31-4B8C-83A1-F6EECF244321}">
                <p14:modId xmlns:p14="http://schemas.microsoft.com/office/powerpoint/2010/main" val="2459898403"/>
              </p:ext>
            </p:extLst>
          </p:nvPr>
        </p:nvGraphicFramePr>
        <p:xfrm>
          <a:off x="1505532" y="380245"/>
          <a:ext cx="4243417" cy="6002253"/>
        </p:xfrm>
        <a:graphic>
          <a:graphicData uri="http://schemas.openxmlformats.org/presentationml/2006/ole">
            <mc:AlternateContent xmlns:mc="http://schemas.openxmlformats.org/markup-compatibility/2006">
              <mc:Choice xmlns:v="urn:schemas-microsoft-com:vml" Requires="v">
                <p:oleObj spid="_x0000_s1033" name="Acrobat Document" r:id="rId6" imgW="4426940" imgH="6263474" progId="AcroExch.Document.11">
                  <p:embed/>
                </p:oleObj>
              </mc:Choice>
              <mc:Fallback>
                <p:oleObj name="Acrobat Document" r:id="rId6" imgW="4426940" imgH="6263474" progId="AcroExch.Document.11">
                  <p:embed/>
                  <p:pic>
                    <p:nvPicPr>
                      <p:cNvPr id="0" name=""/>
                      <p:cNvPicPr/>
                      <p:nvPr/>
                    </p:nvPicPr>
                    <p:blipFill>
                      <a:blip r:embed="rId7"/>
                      <a:stretch>
                        <a:fillRect/>
                      </a:stretch>
                    </p:blipFill>
                    <p:spPr>
                      <a:xfrm>
                        <a:off x="1505532" y="380245"/>
                        <a:ext cx="4243417" cy="6002253"/>
                      </a:xfrm>
                      <a:prstGeom prst="rect">
                        <a:avLst/>
                      </a:prstGeom>
                    </p:spPr>
                  </p:pic>
                </p:oleObj>
              </mc:Fallback>
            </mc:AlternateContent>
          </a:graphicData>
        </a:graphic>
      </p:graphicFrame>
    </p:spTree>
    <p:extLst>
      <p:ext uri="{BB962C8B-B14F-4D97-AF65-F5344CB8AC3E}">
        <p14:creationId xmlns:p14="http://schemas.microsoft.com/office/powerpoint/2010/main" val="133348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xmlns="" id="{57EC9C50-CF47-476A-9489-0CB54F3F6EB4}"/>
              </a:ext>
            </a:extLst>
          </p:cNvPr>
          <p:cNvSpPr>
            <a:spLocks noGrp="1"/>
          </p:cNvSpPr>
          <p:nvPr>
            <p:ph type="title"/>
          </p:nvPr>
        </p:nvSpPr>
        <p:spPr>
          <a:xfrm>
            <a:off x="8314890" y="2624327"/>
            <a:ext cx="3544035" cy="1609344"/>
          </a:xfrm>
          <a:ln>
            <a:noFill/>
          </a:ln>
        </p:spPr>
        <p:txBody>
          <a:bodyPr>
            <a:normAutofit/>
          </a:bodyPr>
          <a:lstStyle/>
          <a:p>
            <a:pPr algn="ctr"/>
            <a:r>
              <a:rPr lang="en-US" sz="3200" dirty="0"/>
              <a:t>Products and </a:t>
            </a:r>
            <a:r>
              <a:rPr lang="en-US" sz="3200" dirty="0" err="1"/>
              <a:t>Serv</a:t>
            </a:r>
            <a:r>
              <a:rPr lang="tr-TR" sz="3200" dirty="0"/>
              <a:t>I</a:t>
            </a:r>
            <a:r>
              <a:rPr lang="en-US" sz="3200" dirty="0" err="1"/>
              <a:t>ces</a:t>
            </a:r>
            <a:endParaRPr lang="en-US" sz="3200" dirty="0"/>
          </a:p>
        </p:txBody>
      </p:sp>
      <p:pic>
        <p:nvPicPr>
          <p:cNvPr id="4" name="Content Placeholder 3">
            <a:extLst>
              <a:ext uri="{FF2B5EF4-FFF2-40B4-BE49-F238E27FC236}">
                <a16:creationId xmlns:a16="http://schemas.microsoft.com/office/drawing/2014/main" xmlns="" id="{F5D3BA53-645E-4895-BF2A-0760A8AE2C83}"/>
              </a:ext>
            </a:extLst>
          </p:cNvPr>
          <p:cNvPicPr>
            <a:picLocks noChangeAspect="1"/>
          </p:cNvPicPr>
          <p:nvPr/>
        </p:nvPicPr>
        <p:blipFill>
          <a:blip r:embed="rId4"/>
          <a:stretch>
            <a:fillRect/>
          </a:stretch>
        </p:blipFill>
        <p:spPr>
          <a:xfrm>
            <a:off x="1" y="604853"/>
            <a:ext cx="7703506" cy="5708454"/>
          </a:xfrm>
          <a:prstGeom prst="rect">
            <a:avLst/>
          </a:prstGeom>
        </p:spPr>
      </p:pic>
      <p:grpSp>
        <p:nvGrpSpPr>
          <p:cNvPr id="13" name="Group 12">
            <a:extLst>
              <a:ext uri="{FF2B5EF4-FFF2-40B4-BE49-F238E27FC236}">
                <a16:creationId xmlns:a16="http://schemas.microsoft.com/office/drawing/2014/main" xmlns=""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383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xmlns="" id="{2962274F-E2F6-48A3-943C-1F435CBBA47D}"/>
              </a:ext>
            </a:extLst>
          </p:cNvPr>
          <p:cNvSpPr>
            <a:spLocks noGrp="1"/>
          </p:cNvSpPr>
          <p:nvPr>
            <p:ph type="title"/>
          </p:nvPr>
        </p:nvSpPr>
        <p:spPr>
          <a:xfrm>
            <a:off x="8285696" y="2624327"/>
            <a:ext cx="3544035" cy="1609344"/>
          </a:xfrm>
          <a:ln>
            <a:noFill/>
          </a:ln>
        </p:spPr>
        <p:txBody>
          <a:bodyPr>
            <a:normAutofit/>
          </a:bodyPr>
          <a:lstStyle/>
          <a:p>
            <a:r>
              <a:rPr lang="en-US" sz="3200" dirty="0"/>
              <a:t>Talent Development</a:t>
            </a:r>
          </a:p>
        </p:txBody>
      </p:sp>
      <p:pic>
        <p:nvPicPr>
          <p:cNvPr id="4" name="Content Placeholder 3">
            <a:extLst>
              <a:ext uri="{FF2B5EF4-FFF2-40B4-BE49-F238E27FC236}">
                <a16:creationId xmlns:a16="http://schemas.microsoft.com/office/drawing/2014/main" xmlns="" id="{C4C9D5A4-5DBD-470E-A390-9D6314A8218C}"/>
              </a:ext>
            </a:extLst>
          </p:cNvPr>
          <p:cNvPicPr>
            <a:picLocks noChangeAspect="1"/>
          </p:cNvPicPr>
          <p:nvPr/>
        </p:nvPicPr>
        <p:blipFill>
          <a:blip r:embed="rId4"/>
          <a:stretch>
            <a:fillRect/>
          </a:stretch>
        </p:blipFill>
        <p:spPr>
          <a:xfrm>
            <a:off x="29340" y="534257"/>
            <a:ext cx="7777776" cy="6152624"/>
          </a:xfrm>
          <a:prstGeom prst="rect">
            <a:avLst/>
          </a:prstGeom>
        </p:spPr>
      </p:pic>
      <p:grpSp>
        <p:nvGrpSpPr>
          <p:cNvPr id="13" name="Group 12">
            <a:extLst>
              <a:ext uri="{FF2B5EF4-FFF2-40B4-BE49-F238E27FC236}">
                <a16:creationId xmlns:a16="http://schemas.microsoft.com/office/drawing/2014/main" xmlns=""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7830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xmlns="" id="{BB6ECF03-3206-4A44-A18C-8DF6A6856ECC}"/>
              </a:ext>
            </a:extLst>
          </p:cNvPr>
          <p:cNvSpPr>
            <a:spLocks noGrp="1"/>
          </p:cNvSpPr>
          <p:nvPr>
            <p:ph type="title"/>
          </p:nvPr>
        </p:nvSpPr>
        <p:spPr>
          <a:xfrm>
            <a:off x="8285696" y="2624327"/>
            <a:ext cx="3544035" cy="1609344"/>
          </a:xfrm>
          <a:ln>
            <a:noFill/>
          </a:ln>
        </p:spPr>
        <p:txBody>
          <a:bodyPr>
            <a:normAutofit/>
          </a:bodyPr>
          <a:lstStyle/>
          <a:p>
            <a:pPr algn="ctr"/>
            <a:r>
              <a:rPr lang="en-US" sz="3200" dirty="0"/>
              <a:t>Takaful Bus</a:t>
            </a:r>
            <a:r>
              <a:rPr lang="tr-TR" sz="3200" dirty="0"/>
              <a:t>I</a:t>
            </a:r>
            <a:r>
              <a:rPr lang="en-US" sz="3200" dirty="0"/>
              <a:t>ness </a:t>
            </a:r>
            <a:r>
              <a:rPr lang="en-US" sz="3200" dirty="0" err="1"/>
              <a:t>Susta</a:t>
            </a:r>
            <a:r>
              <a:rPr lang="tr-TR" sz="3200" dirty="0"/>
              <a:t>I</a:t>
            </a:r>
            <a:r>
              <a:rPr lang="en-US" sz="3200" dirty="0"/>
              <a:t>nab</a:t>
            </a:r>
            <a:r>
              <a:rPr lang="tr-TR" sz="3200" dirty="0"/>
              <a:t>I</a:t>
            </a:r>
            <a:r>
              <a:rPr lang="en-US" sz="3200" dirty="0"/>
              <a:t>l</a:t>
            </a:r>
            <a:r>
              <a:rPr lang="tr-TR" sz="3200" dirty="0"/>
              <a:t>I</a:t>
            </a:r>
            <a:r>
              <a:rPr lang="en-US" sz="3200" dirty="0" err="1"/>
              <a:t>ty</a:t>
            </a:r>
            <a:endParaRPr lang="en-US" sz="3200" dirty="0"/>
          </a:p>
        </p:txBody>
      </p:sp>
      <p:pic>
        <p:nvPicPr>
          <p:cNvPr id="4" name="Content Placeholder 3">
            <a:extLst>
              <a:ext uri="{FF2B5EF4-FFF2-40B4-BE49-F238E27FC236}">
                <a16:creationId xmlns:a16="http://schemas.microsoft.com/office/drawing/2014/main" xmlns="" id="{1B5459AA-9FAE-465A-8AEB-551CE7935FCF}"/>
              </a:ext>
            </a:extLst>
          </p:cNvPr>
          <p:cNvPicPr>
            <a:picLocks noChangeAspect="1"/>
          </p:cNvPicPr>
          <p:nvPr/>
        </p:nvPicPr>
        <p:blipFill>
          <a:blip r:embed="rId4"/>
          <a:stretch>
            <a:fillRect/>
          </a:stretch>
        </p:blipFill>
        <p:spPr>
          <a:xfrm>
            <a:off x="100208" y="2191568"/>
            <a:ext cx="7756201" cy="3495248"/>
          </a:xfrm>
          <a:prstGeom prst="rect">
            <a:avLst/>
          </a:prstGeom>
        </p:spPr>
      </p:pic>
      <p:grpSp>
        <p:nvGrpSpPr>
          <p:cNvPr id="13" name="Group 12">
            <a:extLst>
              <a:ext uri="{FF2B5EF4-FFF2-40B4-BE49-F238E27FC236}">
                <a16:creationId xmlns:a16="http://schemas.microsoft.com/office/drawing/2014/main" xmlns=""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xmlns=""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6248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E7D52-4BD2-4AE2-8357-B1409B70682B}"/>
              </a:ext>
            </a:extLst>
          </p:cNvPr>
          <p:cNvSpPr>
            <a:spLocks noGrp="1"/>
          </p:cNvSpPr>
          <p:nvPr>
            <p:ph type="title"/>
          </p:nvPr>
        </p:nvSpPr>
        <p:spPr>
          <a:xfrm>
            <a:off x="1069848" y="484632"/>
            <a:ext cx="10058400" cy="1609344"/>
          </a:xfrm>
        </p:spPr>
        <p:txBody>
          <a:bodyPr>
            <a:normAutofit/>
          </a:bodyPr>
          <a:lstStyle/>
          <a:p>
            <a:r>
              <a:rPr lang="en-US" dirty="0"/>
              <a:t>CONCLUSION And Recommendation</a:t>
            </a:r>
          </a:p>
        </p:txBody>
      </p:sp>
      <p:sp>
        <p:nvSpPr>
          <p:cNvPr id="21" name="Rectangle 14">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aphicFrame>
        <p:nvGraphicFramePr>
          <p:cNvPr id="6" name="Content Placeholder 2">
            <a:extLst>
              <a:ext uri="{FF2B5EF4-FFF2-40B4-BE49-F238E27FC236}">
                <a16:creationId xmlns:a16="http://schemas.microsoft.com/office/drawing/2014/main" xmlns="" id="{584268EC-BD55-49B6-9E98-0488B28220C9}"/>
              </a:ext>
            </a:extLst>
          </p:cNvPr>
          <p:cNvGraphicFramePr>
            <a:graphicFrameLocks noGrp="1"/>
          </p:cNvGraphicFramePr>
          <p:nvPr>
            <p:ph idx="1"/>
          </p:nvPr>
        </p:nvGraphicFramePr>
        <p:xfrm>
          <a:off x="1069975" y="2385390"/>
          <a:ext cx="10516600" cy="39072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336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96991-0464-49FA-A857-B2A6B9EEBD0D}"/>
              </a:ext>
            </a:extLst>
          </p:cNvPr>
          <p:cNvSpPr>
            <a:spLocks noGrp="1"/>
          </p:cNvSpPr>
          <p:nvPr>
            <p:ph type="title"/>
          </p:nvPr>
        </p:nvSpPr>
        <p:spPr>
          <a:xfrm>
            <a:off x="1069848" y="484632"/>
            <a:ext cx="10058400" cy="1609344"/>
          </a:xfrm>
        </p:spPr>
        <p:txBody>
          <a:bodyPr>
            <a:normAutofit/>
          </a:bodyPr>
          <a:lstStyle/>
          <a:p>
            <a:r>
              <a:rPr lang="en-US"/>
              <a:t>Future</a:t>
            </a:r>
            <a:endParaRPr lang="en-US" dirty="0"/>
          </a:p>
        </p:txBody>
      </p:sp>
      <p:sp>
        <p:nvSpPr>
          <p:cNvPr id="6" name="Rectangle 9">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xmlns="" id="{D6D523BC-41CF-4362-9308-550248DC304A}"/>
              </a:ext>
            </a:extLst>
          </p:cNvPr>
          <p:cNvGraphicFramePr>
            <a:graphicFrameLocks noGrp="1"/>
          </p:cNvGraphicFramePr>
          <p:nvPr>
            <p:ph idx="1"/>
            <p:extLst>
              <p:ext uri="{D42A27DB-BD31-4B8C-83A1-F6EECF244321}">
                <p14:modId xmlns:p14="http://schemas.microsoft.com/office/powerpoint/2010/main" val="4191172508"/>
              </p:ext>
            </p:extLst>
          </p:nvPr>
        </p:nvGraphicFramePr>
        <p:xfrm>
          <a:off x="801666" y="1640910"/>
          <a:ext cx="10759857" cy="4559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721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2CD241C0-60E5-49C3-9862-31C05F5AF833}"/>
              </a:ext>
            </a:extLst>
          </p:cNvPr>
          <p:cNvSpPr>
            <a:spLocks noGrp="1"/>
          </p:cNvSpPr>
          <p:nvPr>
            <p:ph type="title"/>
          </p:nvPr>
        </p:nvSpPr>
        <p:spPr>
          <a:xfrm>
            <a:off x="1069848" y="484632"/>
            <a:ext cx="10058400" cy="1609344"/>
          </a:xfrm>
        </p:spPr>
        <p:txBody>
          <a:bodyPr>
            <a:normAutofit/>
          </a:bodyPr>
          <a:lstStyle/>
          <a:p>
            <a:r>
              <a:rPr lang="en-US" dirty="0"/>
              <a:t>Reference</a:t>
            </a:r>
          </a:p>
        </p:txBody>
      </p:sp>
      <p:sp>
        <p:nvSpPr>
          <p:cNvPr id="3" name="Content Placeholder 2">
            <a:extLst>
              <a:ext uri="{FF2B5EF4-FFF2-40B4-BE49-F238E27FC236}">
                <a16:creationId xmlns:a16="http://schemas.microsoft.com/office/drawing/2014/main" xmlns="" id="{469C038D-1E74-4104-A948-B815866911E5}"/>
              </a:ext>
            </a:extLst>
          </p:cNvPr>
          <p:cNvSpPr>
            <a:spLocks noGrp="1"/>
          </p:cNvSpPr>
          <p:nvPr>
            <p:ph idx="1"/>
          </p:nvPr>
        </p:nvSpPr>
        <p:spPr>
          <a:xfrm>
            <a:off x="905255" y="2144806"/>
            <a:ext cx="10467275" cy="4356202"/>
          </a:xfrm>
        </p:spPr>
        <p:txBody>
          <a:bodyPr>
            <a:noAutofit/>
          </a:bodyPr>
          <a:lstStyle/>
          <a:p>
            <a:r>
              <a:rPr lang="en-GB" sz="1200" dirty="0"/>
              <a:t>AAOIFI (2014). Al-</a:t>
            </a:r>
            <a:r>
              <a:rPr lang="en-GB" sz="1200" dirty="0" err="1"/>
              <a:t>Ma’ayir</a:t>
            </a:r>
            <a:r>
              <a:rPr lang="en-GB" sz="1200" dirty="0"/>
              <a:t> al-</a:t>
            </a:r>
            <a:r>
              <a:rPr lang="en-GB" sz="1200" dirty="0" err="1"/>
              <a:t>Shar’iyyah</a:t>
            </a:r>
            <a:r>
              <a:rPr lang="en-GB" sz="1200" dirty="0"/>
              <a:t> (</a:t>
            </a:r>
            <a:r>
              <a:rPr lang="en-GB" sz="1200" i="1" dirty="0" err="1"/>
              <a:t>Shari'ah</a:t>
            </a:r>
            <a:r>
              <a:rPr lang="en-GB" sz="1200" dirty="0"/>
              <a:t> Standards). Accounting and Auditing Organization for Islamic Financial Institutions, Manama, Bahrain.</a:t>
            </a:r>
            <a:endParaRPr lang="en-US" sz="1200" dirty="0"/>
          </a:p>
          <a:p>
            <a:r>
              <a:rPr lang="en-GB" sz="1200" dirty="0"/>
              <a:t>Al-</a:t>
            </a:r>
            <a:r>
              <a:rPr lang="en-GB" sz="1200" dirty="0" err="1"/>
              <a:t>Qalqeeli</a:t>
            </a:r>
            <a:r>
              <a:rPr lang="en-GB" sz="1200" dirty="0"/>
              <a:t>, A. (1961), </a:t>
            </a:r>
            <a:r>
              <a:rPr lang="en-GB" sz="1200" i="1" dirty="0" err="1"/>
              <a:t>Aqd</a:t>
            </a:r>
            <a:r>
              <a:rPr lang="en-GB" sz="1200" i="1" dirty="0"/>
              <a:t> al-</a:t>
            </a:r>
            <a:r>
              <a:rPr lang="en-GB" sz="1200" i="1" dirty="0" err="1"/>
              <a:t>Ta’min</a:t>
            </a:r>
            <a:r>
              <a:rPr lang="en-GB" sz="1200" dirty="0"/>
              <a:t> (The Contract of Insurance), Ibn </a:t>
            </a:r>
            <a:r>
              <a:rPr lang="en-GB" sz="1200" dirty="0" err="1"/>
              <a:t>Taymiyyah</a:t>
            </a:r>
            <a:r>
              <a:rPr lang="en-GB" sz="1200" dirty="0"/>
              <a:t> Festival, Damascus, Syria.</a:t>
            </a:r>
            <a:endParaRPr lang="en-US" sz="1200" dirty="0"/>
          </a:p>
          <a:p>
            <a:r>
              <a:rPr lang="en-GB" sz="1200" dirty="0" err="1"/>
              <a:t>Belouafi</a:t>
            </a:r>
            <a:r>
              <a:rPr lang="en-GB" sz="1200" dirty="0"/>
              <a:t>, A. and Chachi, A. (2014) Islamic Finance in the United Kingdom: Factors Behind its Development and Growth, </a:t>
            </a:r>
            <a:r>
              <a:rPr lang="en-GB" sz="1200" i="1" dirty="0"/>
              <a:t>Islamic Economic Studies, </a:t>
            </a:r>
            <a:r>
              <a:rPr lang="en-GB" sz="1200" dirty="0"/>
              <a:t>Vol. 22, No. 1, May 2014 (37-78) DOI No. 10.12816/0004130</a:t>
            </a:r>
            <a:endParaRPr lang="en-US" sz="1200" dirty="0"/>
          </a:p>
          <a:p>
            <a:r>
              <a:rPr lang="en-GB" sz="1200" dirty="0" err="1"/>
              <a:t>Benbouzid</a:t>
            </a:r>
            <a:r>
              <a:rPr lang="en-GB" sz="1200" dirty="0"/>
              <a:t>, R.F. (2005). The Success of </a:t>
            </a:r>
            <a:r>
              <a:rPr lang="en-GB" sz="1200" i="1" dirty="0"/>
              <a:t>Re-Takaful</a:t>
            </a:r>
            <a:r>
              <a:rPr lang="en-GB" sz="1200" dirty="0"/>
              <a:t> – Arab Insurance, Outlook and Actual New Economic Situation. Available at: https://studylib.net/doc/15103583/the-success-of-</a:t>
            </a:r>
            <a:r>
              <a:rPr lang="en-GB" sz="1200" i="1" dirty="0"/>
              <a:t>Re-Takaful</a:t>
            </a:r>
            <a:r>
              <a:rPr lang="en-GB" sz="1200" dirty="0"/>
              <a:t>-arab-insurance--outlook-and-actu. Access date: 10/07/2019.</a:t>
            </a:r>
            <a:endParaRPr lang="en-US" sz="1200" dirty="0"/>
          </a:p>
          <a:p>
            <a:r>
              <a:rPr lang="en-GB" sz="1200" dirty="0" err="1"/>
              <a:t>Bhatty</a:t>
            </a:r>
            <a:r>
              <a:rPr lang="en-GB" sz="1200" dirty="0"/>
              <a:t>, A. (2010). The growing importance of </a:t>
            </a:r>
            <a:r>
              <a:rPr lang="en-GB" sz="1200" i="1" dirty="0"/>
              <a:t>Takaful </a:t>
            </a:r>
            <a:r>
              <a:rPr lang="en-GB" sz="1200" dirty="0"/>
              <a:t>insurance. In Asian Regional Seminar (pp. 23–24). Kuala Lumpur, Malaysia: Asia Regional Seminar organized by OECD and Bank Negara Malaysia under the sponsorship of the Government of Japan.</a:t>
            </a:r>
            <a:endParaRPr lang="en-US" sz="1200" dirty="0"/>
          </a:p>
          <a:p>
            <a:r>
              <a:rPr lang="en-GB" sz="1200" dirty="0"/>
              <a:t>BNM (2004). Malaysian </a:t>
            </a:r>
            <a:r>
              <a:rPr lang="en-GB" sz="1200" i="1" dirty="0"/>
              <a:t>Takaful</a:t>
            </a:r>
            <a:r>
              <a:rPr lang="en-GB" sz="1200" dirty="0"/>
              <a:t> Industry 1984-2004. Bank Negara Malaysia. </a:t>
            </a:r>
            <a:r>
              <a:rPr lang="en-GB" sz="1200" dirty="0" err="1"/>
              <a:t>Retrıeved</a:t>
            </a:r>
            <a:r>
              <a:rPr lang="en-GB" sz="1200" dirty="0"/>
              <a:t> from: https://www.bnm.gov.my/files/publication/tkf/en/2004/booklet.en.pdf. Access date: 29/08/2019</a:t>
            </a:r>
            <a:endParaRPr lang="en-US" sz="1200" dirty="0"/>
          </a:p>
          <a:p>
            <a:r>
              <a:rPr lang="en-GB" sz="1200" dirty="0"/>
              <a:t>Colón, J. C. (2011). Choice of Law and Islamic Finance. </a:t>
            </a:r>
            <a:r>
              <a:rPr lang="en-GB" sz="1200" i="1" dirty="0"/>
              <a:t>Texas International Law Journal</a:t>
            </a:r>
            <a:r>
              <a:rPr lang="en-GB" sz="1200" dirty="0"/>
              <a:t>, 46, 411–435.</a:t>
            </a:r>
            <a:endParaRPr lang="en-US" sz="1200" dirty="0"/>
          </a:p>
          <a:p>
            <a:r>
              <a:rPr lang="en-GB" sz="1200" dirty="0"/>
              <a:t>COMCEC (2016, April). Developing Islamic Finance strategies in the OIC member countries. COMCEC Coordination Office.</a:t>
            </a:r>
            <a:endParaRPr lang="en-US" sz="1200" dirty="0"/>
          </a:p>
          <a:p>
            <a:r>
              <a:rPr lang="en-GB" sz="1200" dirty="0" err="1"/>
              <a:t>Dahnoun</a:t>
            </a:r>
            <a:r>
              <a:rPr lang="en-GB" sz="1200" dirty="0"/>
              <a:t>, M., &amp; </a:t>
            </a:r>
            <a:r>
              <a:rPr lang="en-GB" sz="1200" dirty="0" err="1"/>
              <a:t>Alqudwa</a:t>
            </a:r>
            <a:r>
              <a:rPr lang="en-GB" sz="1200" dirty="0"/>
              <a:t>, B. (2018). Islamic Insurance: An Alternative to Conventional Insurance. </a:t>
            </a:r>
            <a:r>
              <a:rPr lang="en-GB" sz="1200" i="1" dirty="0"/>
              <a:t>American Journal of Humanities &amp; Islamic Studies</a:t>
            </a:r>
            <a:r>
              <a:rPr lang="en-GB" sz="1200" dirty="0"/>
              <a:t>. Vol, 1, 1.</a:t>
            </a:r>
            <a:endParaRPr lang="en-US" sz="1200" dirty="0"/>
          </a:p>
          <a:p>
            <a:r>
              <a:rPr lang="en-GB" sz="1200" dirty="0" err="1"/>
              <a:t>D'Alvia</a:t>
            </a:r>
            <a:r>
              <a:rPr lang="en-GB" sz="1200" dirty="0"/>
              <a:t>, D. (2017). (Legal) Uncertainty: </a:t>
            </a:r>
            <a:r>
              <a:rPr lang="en-GB" sz="1200" i="1" dirty="0"/>
              <a:t>Takaful</a:t>
            </a:r>
            <a:r>
              <a:rPr lang="en-GB" sz="1200" dirty="0"/>
              <a:t> Between English Common Law and </a:t>
            </a:r>
            <a:r>
              <a:rPr lang="en-GB" sz="1200" i="1" dirty="0" err="1"/>
              <a:t>Shari'ah</a:t>
            </a:r>
            <a:r>
              <a:rPr lang="en-GB" sz="1200" dirty="0"/>
              <a:t> Law. </a:t>
            </a:r>
            <a:r>
              <a:rPr lang="en-GB" sz="1200" i="1" dirty="0"/>
              <a:t>International Review of Law</a:t>
            </a:r>
            <a:r>
              <a:rPr lang="en-GB" sz="1200" dirty="0"/>
              <a:t>, 2017(1), 10.</a:t>
            </a:r>
            <a:endParaRPr lang="en-US" sz="1200" dirty="0"/>
          </a:p>
        </p:txBody>
      </p:sp>
      <p:sp>
        <p:nvSpPr>
          <p:cNvPr id="16" name="Oval 15">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75542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14AD2D45-31C5-42C2-AC0A-1601DA5D61DD}"/>
              </a:ext>
            </a:extLst>
          </p:cNvPr>
          <p:cNvSpPr>
            <a:spLocks noGrp="1"/>
          </p:cNvSpPr>
          <p:nvPr>
            <p:ph type="title"/>
          </p:nvPr>
        </p:nvSpPr>
        <p:spPr>
          <a:xfrm>
            <a:off x="1069848" y="484632"/>
            <a:ext cx="10058400" cy="1609344"/>
          </a:xfrm>
        </p:spPr>
        <p:txBody>
          <a:bodyPr>
            <a:normAutofit/>
          </a:bodyPr>
          <a:lstStyle/>
          <a:p>
            <a:r>
              <a:rPr lang="en-US" dirty="0"/>
              <a:t>Cont.</a:t>
            </a:r>
          </a:p>
        </p:txBody>
      </p:sp>
      <p:sp>
        <p:nvSpPr>
          <p:cNvPr id="3" name="Content Placeholder 2">
            <a:extLst>
              <a:ext uri="{FF2B5EF4-FFF2-40B4-BE49-F238E27FC236}">
                <a16:creationId xmlns:a16="http://schemas.microsoft.com/office/drawing/2014/main" xmlns="" id="{8CDDA0CA-5D03-4E1F-803A-D6AFC3936E5B}"/>
              </a:ext>
            </a:extLst>
          </p:cNvPr>
          <p:cNvSpPr>
            <a:spLocks noGrp="1"/>
          </p:cNvSpPr>
          <p:nvPr>
            <p:ph idx="1"/>
          </p:nvPr>
        </p:nvSpPr>
        <p:spPr>
          <a:xfrm>
            <a:off x="905255" y="2170167"/>
            <a:ext cx="10467275" cy="4223713"/>
          </a:xfrm>
        </p:spPr>
        <p:txBody>
          <a:bodyPr>
            <a:normAutofit/>
          </a:bodyPr>
          <a:lstStyle/>
          <a:p>
            <a:r>
              <a:rPr lang="en-GB" sz="1300" dirty="0"/>
              <a:t>Hassan, A., &amp; </a:t>
            </a:r>
            <a:r>
              <a:rPr lang="en-GB" sz="1300" dirty="0" err="1"/>
              <a:t>Mollah</a:t>
            </a:r>
            <a:r>
              <a:rPr lang="en-GB" sz="1300" dirty="0"/>
              <a:t>, S. (2018). Operational Mechanism of </a:t>
            </a:r>
            <a:r>
              <a:rPr lang="en-GB" sz="1300" i="1" dirty="0"/>
              <a:t>Takaful </a:t>
            </a:r>
            <a:r>
              <a:rPr lang="en-GB" sz="1300" dirty="0"/>
              <a:t>and </a:t>
            </a:r>
            <a:r>
              <a:rPr lang="en-GB" sz="1300" i="1" dirty="0"/>
              <a:t>Re-Takaful</a:t>
            </a:r>
            <a:r>
              <a:rPr lang="en-GB" sz="1300" dirty="0"/>
              <a:t>. In: Islamic Finance (pp. 193-205). Palgrave Macmillan, Cham. https://doi.org/10.1007/978-3-319-91295-0_14</a:t>
            </a:r>
            <a:endParaRPr lang="en-US" sz="1300" dirty="0"/>
          </a:p>
          <a:p>
            <a:r>
              <a:rPr lang="en-GB" sz="1300" dirty="0"/>
              <a:t>Hassan, M. K., </a:t>
            </a:r>
            <a:r>
              <a:rPr lang="en-GB" sz="1300" dirty="0" err="1"/>
              <a:t>Kayed</a:t>
            </a:r>
            <a:r>
              <a:rPr lang="en-GB" sz="1300" dirty="0"/>
              <a:t>, R. N., &amp; </a:t>
            </a:r>
            <a:r>
              <a:rPr lang="en-GB" sz="1300" dirty="0" err="1"/>
              <a:t>Oseni</a:t>
            </a:r>
            <a:r>
              <a:rPr lang="en-GB" sz="1300" dirty="0"/>
              <a:t>, U. A. (2013). Introduction to Islamic Banking and Finance: Principles and Practice. United Kingdom: Pearson.</a:t>
            </a:r>
            <a:endParaRPr lang="en-US" sz="1300" dirty="0"/>
          </a:p>
          <a:p>
            <a:r>
              <a:rPr lang="en-GB" sz="1300" dirty="0"/>
              <a:t>IFSB (2013). Risk Management for </a:t>
            </a:r>
            <a:r>
              <a:rPr lang="en-GB" sz="1300" i="1" dirty="0"/>
              <a:t>Takaful</a:t>
            </a:r>
            <a:r>
              <a:rPr lang="en-GB" sz="1300" dirty="0"/>
              <a:t> Undertakings. Islamic Financial Services Board. Kuala Lumpur, Malaysia.</a:t>
            </a:r>
            <a:endParaRPr lang="en-US" sz="1300" dirty="0"/>
          </a:p>
          <a:p>
            <a:r>
              <a:rPr lang="en-GB" sz="1300" dirty="0" err="1"/>
              <a:t>Maysami</a:t>
            </a:r>
            <a:r>
              <a:rPr lang="en-GB" sz="1300" dirty="0"/>
              <a:t>, R. C., &amp; Williams, J. J. (2006). Evidence On the Relationship Between </a:t>
            </a:r>
            <a:r>
              <a:rPr lang="en-GB" sz="1300" i="1" dirty="0"/>
              <a:t>Takaful </a:t>
            </a:r>
            <a:r>
              <a:rPr lang="en-GB" sz="1300" dirty="0"/>
              <a:t>Insurance and Fundamental Perception of Islamic Principles. </a:t>
            </a:r>
            <a:r>
              <a:rPr lang="en-GB" sz="1300" i="1" dirty="0"/>
              <a:t>Applied Financial Economics Letters</a:t>
            </a:r>
            <a:r>
              <a:rPr lang="en-GB" sz="1300" dirty="0"/>
              <a:t>, 2(4), 229–232. </a:t>
            </a:r>
            <a:endParaRPr lang="en-US" sz="1300" dirty="0"/>
          </a:p>
          <a:p>
            <a:r>
              <a:rPr lang="en-GB" sz="1300" dirty="0"/>
              <a:t>OIC </a:t>
            </a:r>
            <a:r>
              <a:rPr lang="en-GB" sz="1300" dirty="0" err="1"/>
              <a:t>Fiqh</a:t>
            </a:r>
            <a:r>
              <a:rPr lang="en-GB" sz="1300" dirty="0"/>
              <a:t> Academy (2016, June). Resolution of OIC </a:t>
            </a:r>
            <a:r>
              <a:rPr lang="en-GB" sz="1300" dirty="0" err="1"/>
              <a:t>Fiqh</a:t>
            </a:r>
            <a:r>
              <a:rPr lang="en-GB" sz="1300" dirty="0"/>
              <a:t> Academy No.200 (6/21). Islamic Economic Studies, 24(1), 117-127. Available at: http://www.irti.org/English/Research/Documents/IES/197.pdf </a:t>
            </a:r>
            <a:endParaRPr lang="en-US" sz="1300" dirty="0"/>
          </a:p>
          <a:p>
            <a:r>
              <a:rPr lang="en-GB" sz="1300" dirty="0"/>
              <a:t>SAMA (2019a). Licensed Companies. Saudi Arabian Monetary Authority. Retrieved from: http://www.sama.gov.sa/en-US/Insurance/Pages/Licensed_Companies.aspx. Access date: 29/08/2019</a:t>
            </a:r>
            <a:endParaRPr lang="en-US" sz="1300" dirty="0"/>
          </a:p>
          <a:p>
            <a:r>
              <a:rPr lang="en-GB" sz="1300" dirty="0"/>
              <a:t>World Trade Organization (2003, July). Cooperative Insurance Companies Control Law. World Trade Organization. Royal Decree No M/32. Retrieved from: http://tiny.cc/q01zbz. Access date: 30/08/2019</a:t>
            </a:r>
            <a:endParaRPr lang="en-US" sz="1300" dirty="0"/>
          </a:p>
          <a:p>
            <a:r>
              <a:rPr lang="en-GB" sz="1300" dirty="0" err="1"/>
              <a:t>Zuhayli</a:t>
            </a:r>
            <a:r>
              <a:rPr lang="en-GB" sz="1300" dirty="0"/>
              <a:t>, W. (1997). </a:t>
            </a:r>
            <a:r>
              <a:rPr lang="en-GB" sz="1300" i="1" dirty="0"/>
              <a:t>Al-</a:t>
            </a:r>
            <a:r>
              <a:rPr lang="en-GB" sz="1300" i="1" dirty="0" err="1"/>
              <a:t>fiqh</a:t>
            </a:r>
            <a:r>
              <a:rPr lang="en-GB" sz="1300" i="1" dirty="0"/>
              <a:t> al-</a:t>
            </a:r>
            <a:r>
              <a:rPr lang="en-GB" sz="1300" i="1" dirty="0" err="1"/>
              <a:t>Islami</a:t>
            </a:r>
            <a:r>
              <a:rPr lang="en-GB" sz="1300" i="1" dirty="0"/>
              <a:t> </a:t>
            </a:r>
            <a:r>
              <a:rPr lang="en-GB" sz="1300" i="1" dirty="0" err="1"/>
              <a:t>wa</a:t>
            </a:r>
            <a:r>
              <a:rPr lang="en-GB" sz="1300" i="1" dirty="0"/>
              <a:t> </a:t>
            </a:r>
            <a:r>
              <a:rPr lang="en-GB" sz="1300" i="1" dirty="0" err="1"/>
              <a:t>Adallatuh</a:t>
            </a:r>
            <a:r>
              <a:rPr lang="en-GB" sz="1300" dirty="0"/>
              <a:t> (Islamic Jurisprudence and its Justice). Damascus: Dar al-</a:t>
            </a:r>
            <a:r>
              <a:rPr lang="en-GB" sz="1300" dirty="0" err="1"/>
              <a:t>Fikr</a:t>
            </a:r>
            <a:r>
              <a:rPr lang="en-GB" sz="1300" dirty="0"/>
              <a:t>. Available at: http://shamela.ws/index.php/book/384</a:t>
            </a:r>
            <a:endParaRPr lang="en-US" sz="1300" dirty="0"/>
          </a:p>
        </p:txBody>
      </p:sp>
      <p:sp>
        <p:nvSpPr>
          <p:cNvPr id="16" name="Oval 15">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849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A3D0CE2-91FF-49B3-A5D8-181E900D75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xmlns="" id="{58AEBD96-C315-4F53-9D9E-0E20E993E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78916AAA-66F6-4DFA-88ED-7E27CF6B8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xmlns="" id="{A137D43F-BAD6-47F1-AA65-AEEA38A2FF3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xmlns="" id="{D512C9B2-6B22-4211-A940-FCD7C2CD0B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xmlns="" id="{85F7DB84-CDE7-46F8-90DD-9D048A7D52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xmlns="" id="{E8035907-EB9C-4E11-8A9B-D25B0AD8D7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a:extLst>
              <a:ext uri="{FF2B5EF4-FFF2-40B4-BE49-F238E27FC236}">
                <a16:creationId xmlns:a16="http://schemas.microsoft.com/office/drawing/2014/main" xmlns="" id="{B4CFDD4A-4FA1-4CD9-90D5-E253C2040B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14818" y="720071"/>
            <a:ext cx="5417868" cy="5417858"/>
            <a:chOff x="1311770" y="720071"/>
            <a:chExt cx="5417868" cy="5417858"/>
          </a:xfrm>
        </p:grpSpPr>
        <p:sp>
          <p:nvSpPr>
            <p:cNvPr id="20" name="Oval 19">
              <a:extLst>
                <a:ext uri="{FF2B5EF4-FFF2-40B4-BE49-F238E27FC236}">
                  <a16:creationId xmlns:a16="http://schemas.microsoft.com/office/drawing/2014/main" xmlns="" id="{4AB5B6FA-7B4F-437A-9C78-144C7DCD1E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xmlns="" id="{A4199C21-6AE0-4F6F-AA96-6FFF97BB9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xmlns="" id="{E1C82726-98F4-423B-A9D9-905C689164CB}"/>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tr-TR" sz="6000" dirty="0" err="1">
                <a:solidFill>
                  <a:srgbClr val="FFFFFF"/>
                </a:solidFill>
              </a:rPr>
              <a:t>Thanks</a:t>
            </a:r>
            <a:r>
              <a:rPr lang="en-US" sz="6000" dirty="0">
                <a:solidFill>
                  <a:srgbClr val="FFFFFF"/>
                </a:solidFill>
              </a:rPr>
              <a:t>…</a:t>
            </a:r>
          </a:p>
        </p:txBody>
      </p:sp>
      <p:sp>
        <p:nvSpPr>
          <p:cNvPr id="23" name="Rectangle 22">
            <a:extLst>
              <a:ext uri="{FF2B5EF4-FFF2-40B4-BE49-F238E27FC236}">
                <a16:creationId xmlns:a16="http://schemas.microsoft.com/office/drawing/2014/main" xmlns="" id="{D9C69FA7-0958-4ED9-A0DF-E87A0C137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706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BD207-7F0B-4841-8126-8A1C2D0D231A}"/>
              </a:ext>
            </a:extLst>
          </p:cNvPr>
          <p:cNvSpPr>
            <a:spLocks noGrp="1"/>
          </p:cNvSpPr>
          <p:nvPr>
            <p:ph type="title"/>
          </p:nvPr>
        </p:nvSpPr>
        <p:spPr>
          <a:xfrm>
            <a:off x="1069848" y="484632"/>
            <a:ext cx="10058400" cy="1609344"/>
          </a:xfrm>
        </p:spPr>
        <p:txBody>
          <a:bodyPr>
            <a:normAutofit/>
          </a:bodyPr>
          <a:lstStyle/>
          <a:p>
            <a:r>
              <a:rPr lang="en-US" dirty="0"/>
              <a:t>Object</a:t>
            </a:r>
            <a:r>
              <a:rPr lang="tr-TR" dirty="0"/>
              <a:t>I</a:t>
            </a:r>
            <a:r>
              <a:rPr lang="en-US" dirty="0" err="1"/>
              <a:t>ves</a:t>
            </a:r>
            <a:r>
              <a:rPr lang="en-US" dirty="0"/>
              <a:t> of the </a:t>
            </a:r>
            <a:r>
              <a:rPr lang="tr-TR" dirty="0"/>
              <a:t>REPORT</a:t>
            </a:r>
            <a:endParaRPr lang="en-US" dirty="0"/>
          </a:p>
        </p:txBody>
      </p:sp>
      <p:sp>
        <p:nvSpPr>
          <p:cNvPr id="26" name="Rectangle 25">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1A20D887-DABB-4CA1-AFE8-7836BBAC387D}"/>
              </a:ext>
            </a:extLst>
          </p:cNvPr>
          <p:cNvGraphicFramePr>
            <a:graphicFrameLocks noGrp="1"/>
          </p:cNvGraphicFramePr>
          <p:nvPr>
            <p:ph idx="1"/>
            <p:extLst>
              <p:ext uri="{D42A27DB-BD31-4B8C-83A1-F6EECF244321}">
                <p14:modId xmlns:p14="http://schemas.microsoft.com/office/powerpoint/2010/main" val="4263580088"/>
              </p:ext>
            </p:extLst>
          </p:nvPr>
        </p:nvGraphicFramePr>
        <p:xfrm>
          <a:off x="1063752" y="1741119"/>
          <a:ext cx="10064623" cy="4885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962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7505" y="1718494"/>
            <a:ext cx="4471518" cy="1754326"/>
          </a:xfrm>
          <a:prstGeom prst="rect">
            <a:avLst/>
          </a:prstGeom>
          <a:noFill/>
        </p:spPr>
        <p:txBody>
          <a:bodyPr wrap="square" rtlCol="0">
            <a:spAutoFit/>
          </a:bodyPr>
          <a:lstStyle/>
          <a:p>
            <a:r>
              <a:rPr lang="en-US" b="1" i="1" dirty="0">
                <a:solidFill>
                  <a:schemeClr val="bg1">
                    <a:lumMod val="50000"/>
                  </a:schemeClr>
                </a:solidFill>
                <a:effectLst>
                  <a:outerShdw blurRad="38100" dist="38100" dir="2700000" algn="tl">
                    <a:srgbClr val="000000">
                      <a:alpha val="43137"/>
                    </a:srgbClr>
                  </a:outerShdw>
                </a:effectLst>
              </a:rPr>
              <a:t>AAOIFI</a:t>
            </a:r>
            <a:r>
              <a:rPr lang="en-US" b="1" i="1" dirty="0"/>
              <a:t>:</a:t>
            </a:r>
          </a:p>
          <a:p>
            <a:endParaRPr lang="en-US" b="1" i="1" dirty="0"/>
          </a:p>
          <a:p>
            <a:pPr marL="285750" indent="-285750">
              <a:buFontTx/>
              <a:buChar char="-"/>
            </a:pPr>
            <a:r>
              <a:rPr lang="en-US" b="1" i="1" dirty="0"/>
              <a:t>Takaful</a:t>
            </a:r>
            <a:r>
              <a:rPr lang="en-US" i="1" dirty="0"/>
              <a:t> is “a process of agreement among a </a:t>
            </a:r>
            <a:r>
              <a:rPr lang="en-US" i="1" dirty="0">
                <a:solidFill>
                  <a:srgbClr val="00B0F0"/>
                </a:solidFill>
              </a:rPr>
              <a:t>group of persons </a:t>
            </a:r>
            <a:r>
              <a:rPr lang="en-US" i="1" dirty="0"/>
              <a:t>to handle the injuries resulting from </a:t>
            </a:r>
            <a:r>
              <a:rPr lang="en-US" i="1" dirty="0">
                <a:solidFill>
                  <a:srgbClr val="00B0F0"/>
                </a:solidFill>
              </a:rPr>
              <a:t>specific risks </a:t>
            </a:r>
            <a:r>
              <a:rPr lang="en-US" i="1" dirty="0"/>
              <a:t>to which all of them are vulnerable”.</a:t>
            </a:r>
          </a:p>
        </p:txBody>
      </p:sp>
      <p:sp>
        <p:nvSpPr>
          <p:cNvPr id="9" name="TextBox 8"/>
          <p:cNvSpPr txBox="1"/>
          <p:nvPr/>
        </p:nvSpPr>
        <p:spPr>
          <a:xfrm>
            <a:off x="747505" y="677638"/>
            <a:ext cx="7779977" cy="523220"/>
          </a:xfrm>
          <a:prstGeom prst="rect">
            <a:avLst/>
          </a:prstGeom>
          <a:noFill/>
        </p:spPr>
        <p:txBody>
          <a:bodyPr wrap="square" rtlCol="0">
            <a:spAutoFit/>
          </a:bodyPr>
          <a:lstStyle/>
          <a:p>
            <a:pPr algn="ctr"/>
            <a:r>
              <a:rPr lang="en-US" sz="2800" b="1" dirty="0" smtClean="0"/>
              <a:t>CONCEPTUAL </a:t>
            </a:r>
            <a:r>
              <a:rPr lang="en-US" sz="2800" b="1" dirty="0"/>
              <a:t>FRAMEWORK OF TAKAFUL</a:t>
            </a:r>
          </a:p>
        </p:txBody>
      </p:sp>
      <p:sp>
        <p:nvSpPr>
          <p:cNvPr id="10" name="TextBox 9"/>
          <p:cNvSpPr txBox="1"/>
          <p:nvPr/>
        </p:nvSpPr>
        <p:spPr>
          <a:xfrm>
            <a:off x="5502801" y="1718494"/>
            <a:ext cx="2852924" cy="4524315"/>
          </a:xfrm>
          <a:prstGeom prst="rect">
            <a:avLst/>
          </a:prstGeom>
          <a:noFill/>
        </p:spPr>
        <p:txBody>
          <a:bodyPr wrap="square" rtlCol="0">
            <a:spAutoFit/>
          </a:bodyPr>
          <a:lstStyle/>
          <a:p>
            <a:r>
              <a:rPr lang="en-US" b="1" i="1" dirty="0">
                <a:solidFill>
                  <a:schemeClr val="bg1">
                    <a:lumMod val="50000"/>
                  </a:schemeClr>
                </a:solidFill>
                <a:effectLst>
                  <a:outerShdw blurRad="38100" dist="38100" dir="2700000" algn="tl">
                    <a:srgbClr val="000000">
                      <a:alpha val="43137"/>
                    </a:srgbClr>
                  </a:outerShdw>
                </a:effectLst>
              </a:rPr>
              <a:t>BNM</a:t>
            </a:r>
            <a:r>
              <a:rPr lang="en-US" b="1" i="1" dirty="0"/>
              <a:t>:</a:t>
            </a:r>
          </a:p>
          <a:p>
            <a:endParaRPr lang="en-US" b="1" i="1" dirty="0"/>
          </a:p>
          <a:p>
            <a:pPr marL="285750" indent="-285750">
              <a:buFontTx/>
              <a:buChar char="-"/>
            </a:pPr>
            <a:r>
              <a:rPr lang="en-US" b="1" i="1" dirty="0"/>
              <a:t>Takaful </a:t>
            </a:r>
            <a:r>
              <a:rPr lang="en-US" i="1" dirty="0"/>
              <a:t>is “an arrangement based on </a:t>
            </a:r>
            <a:r>
              <a:rPr lang="en-US" i="1" dirty="0">
                <a:solidFill>
                  <a:srgbClr val="00B0F0"/>
                </a:solidFill>
              </a:rPr>
              <a:t>mutual assistance </a:t>
            </a:r>
            <a:r>
              <a:rPr lang="en-US" i="1" dirty="0"/>
              <a:t>under which Takaful participants agree to contribute to a </a:t>
            </a:r>
            <a:r>
              <a:rPr lang="en-US" i="1" dirty="0">
                <a:solidFill>
                  <a:srgbClr val="00B0F0"/>
                </a:solidFill>
              </a:rPr>
              <a:t>common fund </a:t>
            </a:r>
            <a:r>
              <a:rPr lang="en-US" i="1" dirty="0"/>
              <a:t>providing for </a:t>
            </a:r>
            <a:r>
              <a:rPr lang="en-US" i="1" dirty="0">
                <a:solidFill>
                  <a:srgbClr val="00B0F0"/>
                </a:solidFill>
              </a:rPr>
              <a:t>mutual financial benefits</a:t>
            </a:r>
            <a:r>
              <a:rPr lang="en-US" i="1" dirty="0"/>
              <a:t> payable to the Takaful participants or their beneficiaries on the occurrence of pre-agreed events</a:t>
            </a:r>
            <a:r>
              <a:rPr lang="en-US" dirty="0"/>
              <a:t>”</a:t>
            </a:r>
            <a:r>
              <a:rPr lang="en-US" i="1" dirty="0"/>
              <a:t> .</a:t>
            </a:r>
          </a:p>
        </p:txBody>
      </p:sp>
      <p:sp>
        <p:nvSpPr>
          <p:cNvPr id="11" name="TextBox 10"/>
          <p:cNvSpPr txBox="1"/>
          <p:nvPr/>
        </p:nvSpPr>
        <p:spPr>
          <a:xfrm>
            <a:off x="8639503" y="1718494"/>
            <a:ext cx="2858814" cy="4524315"/>
          </a:xfrm>
          <a:prstGeom prst="rect">
            <a:avLst/>
          </a:prstGeom>
          <a:noFill/>
        </p:spPr>
        <p:txBody>
          <a:bodyPr wrap="square" rtlCol="0">
            <a:spAutoFit/>
          </a:bodyPr>
          <a:lstStyle/>
          <a:p>
            <a:r>
              <a:rPr lang="en-US" b="1" i="1" dirty="0">
                <a:solidFill>
                  <a:schemeClr val="bg1">
                    <a:lumMod val="50000"/>
                  </a:schemeClr>
                </a:solidFill>
                <a:effectLst>
                  <a:outerShdw blurRad="38100" dist="38100" dir="2700000" algn="tl">
                    <a:srgbClr val="000000">
                      <a:alpha val="43137"/>
                    </a:srgbClr>
                  </a:outerShdw>
                </a:effectLst>
              </a:rPr>
              <a:t>IFSB</a:t>
            </a:r>
            <a:r>
              <a:rPr lang="en-US" b="1" i="1" dirty="0"/>
              <a:t>:</a:t>
            </a:r>
          </a:p>
          <a:p>
            <a:endParaRPr lang="en-US" b="1" i="1" dirty="0"/>
          </a:p>
          <a:p>
            <a:pPr marL="285750" indent="-285750">
              <a:buFontTx/>
              <a:buChar char="-"/>
            </a:pPr>
            <a:r>
              <a:rPr lang="en-US" b="1" i="1" dirty="0"/>
              <a:t>Takaful</a:t>
            </a:r>
            <a:r>
              <a:rPr lang="en-US" i="1" dirty="0"/>
              <a:t> is "a </a:t>
            </a:r>
            <a:r>
              <a:rPr lang="en-US" i="1" dirty="0">
                <a:solidFill>
                  <a:srgbClr val="00B0F0"/>
                </a:solidFill>
              </a:rPr>
              <a:t>mutual guarantee</a:t>
            </a:r>
            <a:r>
              <a:rPr lang="en-US" i="1" dirty="0"/>
              <a:t> in return for the commitment to </a:t>
            </a:r>
            <a:r>
              <a:rPr lang="en-US" i="1" dirty="0">
                <a:solidFill>
                  <a:srgbClr val="00B0F0"/>
                </a:solidFill>
              </a:rPr>
              <a:t>donate</a:t>
            </a:r>
            <a:r>
              <a:rPr lang="en-US" i="1" dirty="0"/>
              <a:t> an amount in the form of a specified contribution to the participants’ risk fund, whereby a group of participants agree among themselves to </a:t>
            </a:r>
            <a:r>
              <a:rPr lang="en-US" i="1" dirty="0">
                <a:solidFill>
                  <a:srgbClr val="00B0F0"/>
                </a:solidFill>
              </a:rPr>
              <a:t>support one another jointly</a:t>
            </a:r>
            <a:r>
              <a:rPr lang="en-US" i="1" dirty="0"/>
              <a:t> for the losses arising from specified risks”.</a:t>
            </a:r>
          </a:p>
        </p:txBody>
      </p:sp>
      <p:pic>
        <p:nvPicPr>
          <p:cNvPr id="8" name="Picture 7"/>
          <p:cNvPicPr>
            <a:picLocks noChangeAspect="1"/>
          </p:cNvPicPr>
          <p:nvPr/>
        </p:nvPicPr>
        <p:blipFill>
          <a:blip r:embed="rId2"/>
          <a:stretch>
            <a:fillRect/>
          </a:stretch>
        </p:blipFill>
        <p:spPr>
          <a:xfrm>
            <a:off x="1404513" y="3984873"/>
            <a:ext cx="3325142" cy="1850514"/>
          </a:xfrm>
          <a:prstGeom prst="rect">
            <a:avLst/>
          </a:prstGeom>
        </p:spPr>
      </p:pic>
    </p:spTree>
    <p:extLst>
      <p:ext uri="{BB962C8B-B14F-4D97-AF65-F5344CB8AC3E}">
        <p14:creationId xmlns:p14="http://schemas.microsoft.com/office/powerpoint/2010/main" val="335572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7DB67-5371-40D3-8F7E-FA4C2C551B63}"/>
              </a:ext>
            </a:extLst>
          </p:cNvPr>
          <p:cNvSpPr>
            <a:spLocks noGrp="1"/>
          </p:cNvSpPr>
          <p:nvPr>
            <p:ph type="title"/>
          </p:nvPr>
        </p:nvSpPr>
        <p:spPr>
          <a:xfrm>
            <a:off x="1069848" y="484632"/>
            <a:ext cx="10058400" cy="1609344"/>
          </a:xfrm>
        </p:spPr>
        <p:txBody>
          <a:bodyPr>
            <a:normAutofit/>
          </a:bodyPr>
          <a:lstStyle/>
          <a:p>
            <a:r>
              <a:rPr lang="en-US" dirty="0"/>
              <a:t>S</a:t>
            </a:r>
            <a:r>
              <a:rPr lang="tr-TR" dirty="0"/>
              <a:t>I</a:t>
            </a:r>
            <a:r>
              <a:rPr lang="en-US" dirty="0" err="1"/>
              <a:t>gn</a:t>
            </a:r>
            <a:r>
              <a:rPr lang="tr-TR" dirty="0"/>
              <a:t>I</a:t>
            </a:r>
            <a:r>
              <a:rPr lang="en-US" dirty="0"/>
              <a:t>f</a:t>
            </a:r>
            <a:r>
              <a:rPr lang="tr-TR" dirty="0"/>
              <a:t>I</a:t>
            </a:r>
            <a:r>
              <a:rPr lang="en-US" dirty="0" err="1"/>
              <a:t>cance</a:t>
            </a:r>
            <a:r>
              <a:rPr lang="en-US" dirty="0"/>
              <a:t> of </a:t>
            </a:r>
            <a:r>
              <a:rPr lang="en-US" i="1" dirty="0"/>
              <a:t>Takaful</a:t>
            </a:r>
            <a:r>
              <a:rPr lang="en-US" dirty="0"/>
              <a:t> </a:t>
            </a:r>
          </a:p>
        </p:txBody>
      </p:sp>
      <p:sp>
        <p:nvSpPr>
          <p:cNvPr id="30" name="Rectangle 29">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CB87C92F-5328-4053-98E8-A885596706A6}"/>
              </a:ext>
            </a:extLst>
          </p:cNvPr>
          <p:cNvGraphicFramePr>
            <a:graphicFrameLocks noGrp="1"/>
          </p:cNvGraphicFramePr>
          <p:nvPr>
            <p:ph idx="1"/>
            <p:extLst>
              <p:ext uri="{D42A27DB-BD31-4B8C-83A1-F6EECF244321}">
                <p14:modId xmlns:p14="http://schemas.microsoft.com/office/powerpoint/2010/main" val="3868500604"/>
              </p:ext>
            </p:extLst>
          </p:nvPr>
        </p:nvGraphicFramePr>
        <p:xfrm>
          <a:off x="726510" y="1766170"/>
          <a:ext cx="10398690" cy="48194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5083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9585EE30-6AEB-48CC-B335-A6530A0A2595}"/>
              </a:ext>
            </a:extLst>
          </p:cNvPr>
          <p:cNvSpPr>
            <a:spLocks noGrp="1"/>
          </p:cNvSpPr>
          <p:nvPr>
            <p:ph type="title"/>
          </p:nvPr>
        </p:nvSpPr>
        <p:spPr>
          <a:xfrm>
            <a:off x="1069848" y="484632"/>
            <a:ext cx="10058400" cy="1609344"/>
          </a:xfrm>
        </p:spPr>
        <p:txBody>
          <a:bodyPr>
            <a:normAutofit/>
          </a:bodyPr>
          <a:lstStyle/>
          <a:p>
            <a:r>
              <a:rPr lang="en-US" dirty="0"/>
              <a:t>The ma</a:t>
            </a:r>
            <a:r>
              <a:rPr lang="tr-TR" dirty="0"/>
              <a:t>I</a:t>
            </a:r>
            <a:r>
              <a:rPr lang="en-US" dirty="0"/>
              <a:t>n features of Takaful </a:t>
            </a:r>
          </a:p>
        </p:txBody>
      </p:sp>
      <p:sp>
        <p:nvSpPr>
          <p:cNvPr id="3" name="Content Placeholder 2">
            <a:extLst>
              <a:ext uri="{FF2B5EF4-FFF2-40B4-BE49-F238E27FC236}">
                <a16:creationId xmlns:a16="http://schemas.microsoft.com/office/drawing/2014/main" xmlns="" id="{1737EFDD-2B66-4C82-A6A7-97EE78A26174}"/>
              </a:ext>
            </a:extLst>
          </p:cNvPr>
          <p:cNvSpPr>
            <a:spLocks noGrp="1"/>
          </p:cNvSpPr>
          <p:nvPr>
            <p:ph idx="1"/>
          </p:nvPr>
        </p:nvSpPr>
        <p:spPr>
          <a:xfrm>
            <a:off x="984504" y="2320412"/>
            <a:ext cx="10222992" cy="4073469"/>
          </a:xfrm>
        </p:spPr>
        <p:txBody>
          <a:bodyPr>
            <a:normAutofit/>
          </a:bodyPr>
          <a:lstStyle/>
          <a:p>
            <a:r>
              <a:rPr lang="en-US" sz="2400" dirty="0"/>
              <a:t>The main features of Takaful can be summarized as follows:</a:t>
            </a:r>
          </a:p>
          <a:p>
            <a:pPr lvl="1" algn="just">
              <a:buFont typeface="Wingdings" panose="05000000000000000000" pitchFamily="2" charset="2"/>
              <a:buChar char="q"/>
            </a:pPr>
            <a:r>
              <a:rPr lang="en-US" sz="2000" dirty="0"/>
              <a:t>Policyholders (Takaful participants) jointly protect their common interest.</a:t>
            </a:r>
          </a:p>
          <a:p>
            <a:pPr lvl="1" algn="just">
              <a:buFont typeface="Wingdings" panose="05000000000000000000" pitchFamily="2" charset="2"/>
              <a:buChar char="q"/>
            </a:pPr>
            <a:r>
              <a:rPr lang="en-US" sz="2000" dirty="0"/>
              <a:t>The participants pay their contributions to assist those of them who need assistance.</a:t>
            </a:r>
          </a:p>
          <a:p>
            <a:pPr lvl="1" algn="just">
              <a:buFont typeface="Wingdings" panose="05000000000000000000" pitchFamily="2" charset="2"/>
              <a:buChar char="q"/>
            </a:pPr>
            <a:r>
              <a:rPr lang="en-US" sz="2000" dirty="0"/>
              <a:t>The payment of Takaful contributions is made based on </a:t>
            </a:r>
            <a:r>
              <a:rPr lang="en-US" sz="2000" dirty="0" err="1"/>
              <a:t>tabarru</a:t>
            </a:r>
            <a:r>
              <a:rPr lang="en-US" sz="2000" dirty="0"/>
              <a:t>’ to share the burden of losses and spread liability as per the community pooling system.</a:t>
            </a:r>
          </a:p>
          <a:p>
            <a:pPr lvl="1" algn="just">
              <a:buFont typeface="Wingdings" panose="05000000000000000000" pitchFamily="2" charset="2"/>
              <a:buChar char="q"/>
            </a:pPr>
            <a:r>
              <a:rPr lang="en-US" sz="2000" dirty="0"/>
              <a:t>Based on the contract of </a:t>
            </a:r>
            <a:r>
              <a:rPr lang="en-US" sz="2000" dirty="0" err="1"/>
              <a:t>tabarru</a:t>
            </a:r>
            <a:r>
              <a:rPr lang="en-US" sz="2000" dirty="0"/>
              <a:t>’, the element of uncertainty in the payment of contribution and compensation is tolerated.</a:t>
            </a:r>
          </a:p>
          <a:p>
            <a:pPr lvl="1" algn="just">
              <a:buFont typeface="Wingdings" panose="05000000000000000000" pitchFamily="2" charset="2"/>
              <a:buChar char="q"/>
            </a:pPr>
            <a:r>
              <a:rPr lang="en-US" sz="2000" dirty="0"/>
              <a:t>Takaful is not aimed at taking the advantage at the cost of others.</a:t>
            </a:r>
          </a:p>
          <a:p>
            <a:pPr lvl="1" algn="just">
              <a:buFont typeface="Wingdings" panose="05000000000000000000" pitchFamily="2" charset="2"/>
              <a:buChar char="q"/>
            </a:pPr>
            <a:r>
              <a:rPr lang="en-US" sz="2000" dirty="0"/>
              <a:t>The Takaful company is not an insurer which is obliged to pay indemnification or Takaful benefits to the participants, but it is only a manager or administrator responsible for managing the fund and administering its operations.</a:t>
            </a:r>
          </a:p>
          <a:p>
            <a:endParaRPr lang="en-US" sz="2400" dirty="0"/>
          </a:p>
        </p:txBody>
      </p:sp>
      <p:sp>
        <p:nvSpPr>
          <p:cNvPr id="16" name="Oval 15">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781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C344DCA3-7E0C-43D2-819B-53BF954BBE94}"/>
              </a:ext>
            </a:extLst>
          </p:cNvPr>
          <p:cNvSpPr>
            <a:spLocks noGrp="1"/>
          </p:cNvSpPr>
          <p:nvPr>
            <p:ph type="title"/>
          </p:nvPr>
        </p:nvSpPr>
        <p:spPr>
          <a:xfrm>
            <a:off x="1069848" y="484632"/>
            <a:ext cx="10058400" cy="1609344"/>
          </a:xfrm>
        </p:spPr>
        <p:txBody>
          <a:bodyPr>
            <a:normAutofit/>
          </a:bodyPr>
          <a:lstStyle/>
          <a:p>
            <a:r>
              <a:rPr lang="en-US" dirty="0" err="1" smtClean="0"/>
              <a:t>Overv</a:t>
            </a:r>
            <a:r>
              <a:rPr lang="tr-TR" dirty="0" smtClean="0"/>
              <a:t>I</a:t>
            </a:r>
            <a:r>
              <a:rPr lang="en-US" dirty="0" err="1" smtClean="0"/>
              <a:t>ew</a:t>
            </a:r>
            <a:r>
              <a:rPr lang="en-US" dirty="0" smtClean="0"/>
              <a:t> </a:t>
            </a:r>
            <a:r>
              <a:rPr lang="en-US" dirty="0"/>
              <a:t>of </a:t>
            </a:r>
            <a:r>
              <a:rPr lang="en-US" dirty="0" smtClean="0"/>
              <a:t>Islam</a:t>
            </a:r>
            <a:r>
              <a:rPr lang="tr-TR" dirty="0" smtClean="0"/>
              <a:t>I</a:t>
            </a:r>
            <a:r>
              <a:rPr lang="en-US" dirty="0" smtClean="0"/>
              <a:t>c f</a:t>
            </a:r>
            <a:r>
              <a:rPr lang="tr-TR" dirty="0" smtClean="0"/>
              <a:t>I</a:t>
            </a:r>
            <a:r>
              <a:rPr lang="en-US" dirty="0" err="1" smtClean="0"/>
              <a:t>nance</a:t>
            </a:r>
            <a:r>
              <a:rPr lang="en-US" dirty="0" smtClean="0"/>
              <a:t> </a:t>
            </a:r>
            <a:r>
              <a:rPr lang="tr-TR" dirty="0"/>
              <a:t>I</a:t>
            </a:r>
            <a:r>
              <a:rPr lang="en-US" dirty="0" err="1" smtClean="0"/>
              <a:t>ndustry</a:t>
            </a:r>
            <a:endParaRPr lang="en-US" dirty="0"/>
          </a:p>
        </p:txBody>
      </p:sp>
      <p:sp>
        <p:nvSpPr>
          <p:cNvPr id="3" name="Content Placeholder 2">
            <a:extLst>
              <a:ext uri="{FF2B5EF4-FFF2-40B4-BE49-F238E27FC236}">
                <a16:creationId xmlns:a16="http://schemas.microsoft.com/office/drawing/2014/main" xmlns="" id="{81549E86-EE34-4338-99CC-16AF08126B26}"/>
              </a:ext>
            </a:extLst>
          </p:cNvPr>
          <p:cNvSpPr>
            <a:spLocks noGrp="1"/>
          </p:cNvSpPr>
          <p:nvPr>
            <p:ph idx="1"/>
          </p:nvPr>
        </p:nvSpPr>
        <p:spPr>
          <a:xfrm>
            <a:off x="1069848" y="2320412"/>
            <a:ext cx="10058400" cy="3935636"/>
          </a:xfrm>
        </p:spPr>
        <p:txBody>
          <a:bodyPr>
            <a:normAutofit fontScale="92500" lnSpcReduction="10000"/>
          </a:bodyPr>
          <a:lstStyle/>
          <a:p>
            <a:pPr algn="just"/>
            <a:r>
              <a:rPr lang="en-US" dirty="0"/>
              <a:t>The Islamic finance industry is made up of three sections: Islamic banking, Islamic capital markets and Islamic insurance or </a:t>
            </a:r>
            <a:r>
              <a:rPr lang="en-US" i="1" dirty="0"/>
              <a:t>Takaful</a:t>
            </a:r>
            <a:r>
              <a:rPr lang="en-US" dirty="0"/>
              <a:t>. Among other segments of Islamic finance, Islamic insurance, which is called </a:t>
            </a:r>
            <a:r>
              <a:rPr lang="en-US" i="1" dirty="0"/>
              <a:t>Takaful</a:t>
            </a:r>
            <a:r>
              <a:rPr lang="en-US" dirty="0"/>
              <a:t> is the objective of this </a:t>
            </a:r>
            <a:r>
              <a:rPr lang="tr-TR" dirty="0" err="1"/>
              <a:t>report</a:t>
            </a:r>
            <a:r>
              <a:rPr lang="en-US" dirty="0"/>
              <a:t>. </a:t>
            </a:r>
            <a:r>
              <a:rPr lang="en-US" dirty="0">
                <a:solidFill>
                  <a:srgbClr val="FF0000"/>
                </a:solidFill>
              </a:rPr>
              <a:t>Being one of the major constituents of the modern Islamic finance industry, the theory and practice of </a:t>
            </a:r>
            <a:r>
              <a:rPr lang="en-US" i="1" dirty="0">
                <a:solidFill>
                  <a:srgbClr val="FF0000"/>
                </a:solidFill>
              </a:rPr>
              <a:t>Takaful</a:t>
            </a:r>
            <a:r>
              <a:rPr lang="en-US" dirty="0">
                <a:solidFill>
                  <a:srgbClr val="FF0000"/>
                </a:solidFill>
              </a:rPr>
              <a:t> are based on fundamental principles of Islamic finance. </a:t>
            </a:r>
          </a:p>
          <a:p>
            <a:pPr algn="just"/>
            <a:r>
              <a:rPr lang="en-US" dirty="0"/>
              <a:t>Since the emergence of the modern Islamic finance industry in the 1960s, there has been a continued and accelerated development of Islamic finance, which has been gathering momentum with specific regional and global developments during the past five decades. </a:t>
            </a:r>
          </a:p>
          <a:p>
            <a:pPr algn="just"/>
            <a:r>
              <a:rPr lang="en-US" dirty="0"/>
              <a:t>Nevertheless, </a:t>
            </a:r>
            <a:r>
              <a:rPr lang="en-US" i="1" dirty="0"/>
              <a:t>Takaful</a:t>
            </a:r>
            <a:r>
              <a:rPr lang="en-US" dirty="0"/>
              <a:t> has not </a:t>
            </a:r>
            <a:r>
              <a:rPr lang="en-US" dirty="0">
                <a:solidFill>
                  <a:schemeClr val="accent2"/>
                </a:solidFill>
              </a:rPr>
              <a:t>achieved</a:t>
            </a:r>
            <a:r>
              <a:rPr lang="en-US" dirty="0"/>
              <a:t> a similar achievement in its own unique segment, as it continues to struggle to expand its frontiers within the Muslim world and to gain a considerable market share in a world dominated by conventional insurance. This makes a case for the need to improve the Takaful sector in Muslim jurisdictions across the world – an objective this study that seeks to achieve in a comprehensive manner.</a:t>
            </a:r>
          </a:p>
        </p:txBody>
      </p:sp>
      <p:sp>
        <p:nvSpPr>
          <p:cNvPr id="16" name="Oval 15">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970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FE2A691B-2158-4BB8-8BB5-960FE2BF67E6}"/>
              </a:ext>
            </a:extLst>
          </p:cNvPr>
          <p:cNvSpPr>
            <a:spLocks noGrp="1"/>
          </p:cNvSpPr>
          <p:nvPr>
            <p:ph type="title"/>
          </p:nvPr>
        </p:nvSpPr>
        <p:spPr>
          <a:xfrm>
            <a:off x="1069848" y="484632"/>
            <a:ext cx="10058400" cy="1609344"/>
          </a:xfrm>
        </p:spPr>
        <p:txBody>
          <a:bodyPr>
            <a:normAutofit/>
          </a:bodyPr>
          <a:lstStyle/>
          <a:p>
            <a:r>
              <a:rPr lang="en-US" dirty="0"/>
              <a:t>THE </a:t>
            </a:r>
            <a:r>
              <a:rPr lang="en-US" i="1" dirty="0"/>
              <a:t>TAKAFUL</a:t>
            </a:r>
            <a:r>
              <a:rPr lang="en-US" dirty="0"/>
              <a:t> GLOBAL LANDSCAPE </a:t>
            </a:r>
          </a:p>
        </p:txBody>
      </p:sp>
      <p:sp>
        <p:nvSpPr>
          <p:cNvPr id="3" name="Content Placeholder 2">
            <a:extLst>
              <a:ext uri="{FF2B5EF4-FFF2-40B4-BE49-F238E27FC236}">
                <a16:creationId xmlns:a16="http://schemas.microsoft.com/office/drawing/2014/main" xmlns="" id="{FFDCAE2C-1ED1-44B9-BD14-A4B4106D2342}"/>
              </a:ext>
            </a:extLst>
          </p:cNvPr>
          <p:cNvSpPr>
            <a:spLocks noGrp="1"/>
          </p:cNvSpPr>
          <p:nvPr>
            <p:ph idx="1"/>
          </p:nvPr>
        </p:nvSpPr>
        <p:spPr>
          <a:xfrm>
            <a:off x="1069848" y="2320412"/>
            <a:ext cx="10058400" cy="4198375"/>
          </a:xfrm>
        </p:spPr>
        <p:txBody>
          <a:bodyPr>
            <a:normAutofit fontScale="92500"/>
          </a:bodyPr>
          <a:lstStyle/>
          <a:p>
            <a:pPr algn="just"/>
            <a:r>
              <a:rPr lang="en-US" dirty="0"/>
              <a:t>According to the IFSB report (2020), the total </a:t>
            </a:r>
            <a:r>
              <a:rPr lang="en-US" dirty="0" err="1"/>
              <a:t>Takāful</a:t>
            </a:r>
            <a:r>
              <a:rPr lang="en-US" dirty="0"/>
              <a:t> contributions </a:t>
            </a:r>
            <a:r>
              <a:rPr lang="en-US" b="1" dirty="0">
                <a:solidFill>
                  <a:srgbClr val="00B050"/>
                </a:solidFill>
              </a:rPr>
              <a:t>grew by 3.2% in 2018 </a:t>
            </a:r>
            <a:r>
              <a:rPr lang="en-US" dirty="0"/>
              <a:t>to reach </a:t>
            </a:r>
            <a:r>
              <a:rPr lang="en-US" b="1" dirty="0">
                <a:solidFill>
                  <a:srgbClr val="00B050"/>
                </a:solidFill>
              </a:rPr>
              <a:t>USD 27.07 billion</a:t>
            </a:r>
            <a:r>
              <a:rPr lang="en-US" dirty="0"/>
              <a:t>; a slower growth rate than the 4.3% reported in 2017. </a:t>
            </a:r>
          </a:p>
          <a:p>
            <a:pPr algn="just"/>
            <a:r>
              <a:rPr lang="en-US" dirty="0"/>
              <a:t>By region, the GCC region led with contributions estimated at </a:t>
            </a:r>
            <a:r>
              <a:rPr lang="en-US" b="1" dirty="0">
                <a:solidFill>
                  <a:srgbClr val="00B050"/>
                </a:solidFill>
              </a:rPr>
              <a:t>USD 11.70 billion</a:t>
            </a:r>
            <a:r>
              <a:rPr lang="en-US" dirty="0"/>
              <a:t>, accounting for </a:t>
            </a:r>
            <a:r>
              <a:rPr lang="en-US" b="1" dirty="0">
                <a:solidFill>
                  <a:srgbClr val="00B050"/>
                </a:solidFill>
              </a:rPr>
              <a:t>43.2%</a:t>
            </a:r>
            <a:r>
              <a:rPr lang="en-US" b="1" dirty="0"/>
              <a:t> </a:t>
            </a:r>
            <a:r>
              <a:rPr lang="en-US" dirty="0"/>
              <a:t>of the total global contributions. The MESA region is next with a 42.0% contribution (USD 11.36 billion), followed by South- East Asia (USD 3.02 billion) and Africa (USD 0.55 billion), representing 11.2% and 2.03%, respectively</a:t>
            </a:r>
          </a:p>
          <a:p>
            <a:pPr algn="just"/>
            <a:r>
              <a:rPr lang="en-US" dirty="0"/>
              <a:t>The largest share of the Takaful contribution was captured by the </a:t>
            </a:r>
            <a:r>
              <a:rPr lang="en-US" b="1" dirty="0">
                <a:solidFill>
                  <a:srgbClr val="00B050"/>
                </a:solidFill>
              </a:rPr>
              <a:t>general Takaful sector (82.6%)</a:t>
            </a:r>
            <a:r>
              <a:rPr lang="en-US" dirty="0"/>
              <a:t>, and </a:t>
            </a:r>
            <a:r>
              <a:rPr lang="en-US" b="1" dirty="0">
                <a:solidFill>
                  <a:srgbClr val="00B050"/>
                </a:solidFill>
              </a:rPr>
              <a:t>family Takaful was the rest (17.4%)</a:t>
            </a:r>
            <a:r>
              <a:rPr lang="en-US" dirty="0"/>
              <a:t>.  The ratios of general and family Takaful regarding regions in 2019 were as follows: </a:t>
            </a:r>
            <a:r>
              <a:rPr lang="en-US" b="1" dirty="0">
                <a:solidFill>
                  <a:srgbClr val="C00000"/>
                </a:solidFill>
              </a:rPr>
              <a:t>GCC (94.7/5.3)%, MESA (86/14)%, SEA (71.7/28.3)%, and Africa (84.8/15.2)%</a:t>
            </a:r>
            <a:r>
              <a:rPr lang="en-US" dirty="0">
                <a:solidFill>
                  <a:srgbClr val="C00000"/>
                </a:solidFill>
              </a:rPr>
              <a:t>. </a:t>
            </a:r>
          </a:p>
          <a:p>
            <a:pPr algn="just"/>
            <a:r>
              <a:rPr lang="en-US" dirty="0"/>
              <a:t>The key regions have the following Takaful operators based on the numbers such as  </a:t>
            </a:r>
            <a:r>
              <a:rPr lang="en-US" b="1" dirty="0">
                <a:solidFill>
                  <a:srgbClr val="00B050"/>
                </a:solidFill>
              </a:rPr>
              <a:t>MESA (114), SEA (106), GCC (79), and Africa (54)</a:t>
            </a:r>
            <a:r>
              <a:rPr lang="en-US" dirty="0"/>
              <a:t>. Among these operators, </a:t>
            </a:r>
            <a:r>
              <a:rPr lang="en-US" b="1" dirty="0">
                <a:solidFill>
                  <a:srgbClr val="C00000"/>
                </a:solidFill>
              </a:rPr>
              <a:t>222 are full-fledged takaful operators, 88 takaful windows, 28 re-Takaful windows, and 15 full-fledged re-Takaful operators</a:t>
            </a:r>
            <a:r>
              <a:rPr lang="en-US" dirty="0"/>
              <a:t>. </a:t>
            </a:r>
          </a:p>
          <a:p>
            <a:pPr algn="just"/>
            <a:endParaRPr lang="en-US" dirty="0"/>
          </a:p>
          <a:p>
            <a:pPr algn="just"/>
            <a:endParaRPr lang="en-US" dirty="0"/>
          </a:p>
          <a:p>
            <a:pPr algn="just"/>
            <a:endParaRPr lang="en-US" dirty="0"/>
          </a:p>
        </p:txBody>
      </p:sp>
      <p:sp>
        <p:nvSpPr>
          <p:cNvPr id="17" name="Oval 1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xmlns="" id="{8D096E04-D720-4668-B0DE-B3435A102136}"/>
              </a:ext>
            </a:extLst>
          </p:cNvPr>
          <p:cNvSpPr>
            <a:spLocks noGrp="1"/>
          </p:cNvSpPr>
          <p:nvPr>
            <p:ph type="sldNum" sz="quarter" idx="12"/>
          </p:nvPr>
        </p:nvSpPr>
        <p:spPr>
          <a:xfrm>
            <a:off x="11311128" y="6272784"/>
            <a:ext cx="640080" cy="365125"/>
          </a:xfrm>
        </p:spPr>
        <p:txBody>
          <a:bodyPr>
            <a:normAutofit/>
          </a:bodyPr>
          <a:lstStyle/>
          <a:p>
            <a:pPr>
              <a:spcAft>
                <a:spcPts val="600"/>
              </a:spcAft>
            </a:pPr>
            <a:fld id="{DB90D71E-C209-45EF-B8BE-B6C4A401C19A}" type="slidenum">
              <a:rPr lang="en-US" smtClean="0"/>
              <a:pPr>
                <a:spcAft>
                  <a:spcPts val="600"/>
                </a:spcAft>
              </a:pPr>
              <a:t>8</a:t>
            </a:fld>
            <a:endParaRPr lang="en-US"/>
          </a:p>
        </p:txBody>
      </p:sp>
    </p:spTree>
    <p:extLst>
      <p:ext uri="{BB962C8B-B14F-4D97-AF65-F5344CB8AC3E}">
        <p14:creationId xmlns:p14="http://schemas.microsoft.com/office/powerpoint/2010/main" val="410761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567559" y="1114094"/>
          <a:ext cx="11130457" cy="5023948"/>
        </p:xfrm>
        <a:graphic>
          <a:graphicData uri="http://schemas.openxmlformats.org/drawingml/2006/table">
            <a:tbl>
              <a:tblPr>
                <a:tableStyleId>{5C22544A-7EE6-4342-B048-85BDC9FD1C3A}</a:tableStyleId>
              </a:tblPr>
              <a:tblGrid>
                <a:gridCol w="630620">
                  <a:extLst>
                    <a:ext uri="{9D8B030D-6E8A-4147-A177-3AD203B41FA5}">
                      <a16:colId xmlns:a16="http://schemas.microsoft.com/office/drawing/2014/main" xmlns="" val="1600518452"/>
                    </a:ext>
                  </a:extLst>
                </a:gridCol>
                <a:gridCol w="5244662">
                  <a:extLst>
                    <a:ext uri="{9D8B030D-6E8A-4147-A177-3AD203B41FA5}">
                      <a16:colId xmlns:a16="http://schemas.microsoft.com/office/drawing/2014/main" xmlns="" val="515360899"/>
                    </a:ext>
                  </a:extLst>
                </a:gridCol>
                <a:gridCol w="5255175">
                  <a:extLst>
                    <a:ext uri="{9D8B030D-6E8A-4147-A177-3AD203B41FA5}">
                      <a16:colId xmlns:a16="http://schemas.microsoft.com/office/drawing/2014/main" xmlns="" val="1892881657"/>
                    </a:ext>
                  </a:extLst>
                </a:gridCol>
              </a:tblGrid>
              <a:tr h="24887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98355795"/>
                  </a:ext>
                </a:extLst>
              </a:tr>
              <a:tr h="253520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3552580738"/>
                  </a:ext>
                </a:extLst>
              </a:tr>
            </a:tbl>
          </a:graphicData>
        </a:graphic>
      </p:graphicFrame>
      <p:grpSp>
        <p:nvGrpSpPr>
          <p:cNvPr id="9" name="Group 8"/>
          <p:cNvGrpSpPr/>
          <p:nvPr/>
        </p:nvGrpSpPr>
        <p:grpSpPr>
          <a:xfrm>
            <a:off x="1256686" y="1233358"/>
            <a:ext cx="5126535" cy="2342702"/>
            <a:chOff x="1415340" y="1151356"/>
            <a:chExt cx="4959660" cy="2342702"/>
          </a:xfrm>
          <a:effectLst>
            <a:outerShdw blurRad="50800" dist="38100" dir="2700000" algn="tl" rotWithShape="0">
              <a:prstClr val="black">
                <a:alpha val="40000"/>
              </a:prstClr>
            </a:outerShdw>
          </a:effectLst>
        </p:grpSpPr>
        <p:sp>
          <p:nvSpPr>
            <p:cNvPr id="2" name="Rectangle 1"/>
            <p:cNvSpPr/>
            <p:nvPr/>
          </p:nvSpPr>
          <p:spPr>
            <a:xfrm>
              <a:off x="1847340" y="1154058"/>
              <a:ext cx="4527660" cy="2340000"/>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marL="285750" indent="-285750">
                <a:buFont typeface="Arial" panose="020B0604020202020204" pitchFamily="34" charset="0"/>
                <a:buChar char="•"/>
              </a:pPr>
              <a:r>
                <a:rPr lang="en-US" sz="1400" dirty="0"/>
                <a:t>Use of Technology to Sustain the Quality of Services</a:t>
              </a:r>
            </a:p>
            <a:p>
              <a:pPr marL="285750" indent="-285750">
                <a:buFont typeface="Arial" panose="020B0604020202020204" pitchFamily="34" charset="0"/>
                <a:buChar char="•"/>
              </a:pPr>
              <a:r>
                <a:rPr lang="en-US" sz="1400" dirty="0"/>
                <a:t>Successful Product Development and Innovation</a:t>
              </a:r>
            </a:p>
            <a:p>
              <a:pPr marL="285750" indent="-285750">
                <a:buFont typeface="Arial" panose="020B0604020202020204" pitchFamily="34" charset="0"/>
                <a:buChar char="•"/>
              </a:pPr>
              <a:r>
                <a:rPr lang="en-US" sz="1400" dirty="0"/>
                <a:t>High Level of Customer Satisfaction</a:t>
              </a:r>
            </a:p>
            <a:p>
              <a:pPr marL="285750" indent="-285750">
                <a:buFont typeface="Arial" panose="020B0604020202020204" pitchFamily="34" charset="0"/>
                <a:buChar char="•"/>
              </a:pPr>
              <a:r>
                <a:rPr lang="en-US" sz="1400" dirty="0"/>
                <a:t>Well-developed Distribution Networks</a:t>
              </a:r>
            </a:p>
            <a:p>
              <a:pPr marL="285750" indent="-285750">
                <a:buFont typeface="Arial" panose="020B0604020202020204" pitchFamily="34" charset="0"/>
                <a:buChar char="•"/>
              </a:pPr>
              <a:r>
                <a:rPr lang="en-US" sz="1400" dirty="0"/>
                <a:t>Strong Free Cash Flow for Further Expansion of Projects</a:t>
              </a:r>
            </a:p>
            <a:p>
              <a:pPr marL="285750" indent="-285750">
                <a:buFont typeface="Arial" panose="020B0604020202020204" pitchFamily="34" charset="0"/>
                <a:buChar char="•"/>
              </a:pPr>
              <a:r>
                <a:rPr lang="en-US" sz="1400" dirty="0"/>
                <a:t>High Rate of Return on Shari'ah-compliant Investments</a:t>
              </a:r>
            </a:p>
            <a:p>
              <a:pPr marL="285750" indent="-285750">
                <a:buFont typeface="Arial" panose="020B0604020202020204" pitchFamily="34" charset="0"/>
                <a:buChar char="•"/>
              </a:pPr>
              <a:r>
                <a:rPr lang="en-US" sz="1400" dirty="0"/>
                <a:t>Having High-Skilled Workforce</a:t>
              </a:r>
            </a:p>
            <a:p>
              <a:pPr marL="285750" indent="-285750">
                <a:buFont typeface="Arial" panose="020B0604020202020204" pitchFamily="34" charset="0"/>
                <a:buChar char="•"/>
              </a:pPr>
              <a:r>
                <a:rPr lang="en-US" sz="1400" dirty="0"/>
                <a:t>Diversification Across Countries</a:t>
              </a:r>
            </a:p>
          </p:txBody>
        </p:sp>
        <p:sp>
          <p:nvSpPr>
            <p:cNvPr id="17" name="Down Arrow 16"/>
            <p:cNvSpPr/>
            <p:nvPr/>
          </p:nvSpPr>
          <p:spPr>
            <a:xfrm rot="16200000">
              <a:off x="461340" y="2105356"/>
              <a:ext cx="2340000" cy="432000"/>
            </a:xfrm>
            <a:prstGeom prst="downArrow">
              <a:avLst>
                <a:gd name="adj1" fmla="val 100000"/>
                <a:gd name="adj2" fmla="val 0"/>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rPr>
                <a:t>STRENGTHS</a:t>
              </a:r>
            </a:p>
          </p:txBody>
        </p:sp>
      </p:grpSp>
      <p:sp>
        <p:nvSpPr>
          <p:cNvPr id="12" name="TextBox 11"/>
          <p:cNvSpPr txBox="1"/>
          <p:nvPr/>
        </p:nvSpPr>
        <p:spPr>
          <a:xfrm>
            <a:off x="692746" y="545714"/>
            <a:ext cx="2596055" cy="584775"/>
          </a:xfrm>
          <a:prstGeom prst="rect">
            <a:avLst/>
          </a:prstGeom>
          <a:noFill/>
        </p:spPr>
        <p:txBody>
          <a:bodyPr wrap="square" rtlCol="0">
            <a:spAutoFit/>
          </a:bodyPr>
          <a:lstStyle/>
          <a:p>
            <a:r>
              <a:rPr lang="en-US" sz="3200" b="1" dirty="0">
                <a:solidFill>
                  <a:srgbClr val="00B050"/>
                </a:solidFill>
                <a:effectLst>
                  <a:outerShdw blurRad="38100" dist="38100" dir="2700000" algn="tl">
                    <a:srgbClr val="000000">
                      <a:alpha val="43137"/>
                    </a:srgbClr>
                  </a:outerShdw>
                </a:effectLst>
              </a:rPr>
              <a:t>S</a:t>
            </a:r>
            <a:r>
              <a:rPr lang="en-US" sz="3200" b="1" dirty="0">
                <a:solidFill>
                  <a:schemeClr val="bg1">
                    <a:lumMod val="50000"/>
                  </a:schemeClr>
                </a:solidFill>
                <a:effectLst>
                  <a:outerShdw blurRad="38100" dist="38100" dir="2700000" algn="tl">
                    <a:srgbClr val="000000">
                      <a:alpha val="43137"/>
                    </a:srgbClr>
                  </a:outerShdw>
                </a:effectLst>
              </a:rPr>
              <a:t>W</a:t>
            </a:r>
            <a:r>
              <a:rPr lang="en-US" sz="3200" b="1" dirty="0">
                <a:solidFill>
                  <a:srgbClr val="0070C0"/>
                </a:solidFill>
                <a:effectLst>
                  <a:outerShdw blurRad="38100" dist="38100" dir="2700000" algn="tl">
                    <a:srgbClr val="000000">
                      <a:alpha val="43137"/>
                    </a:srgbClr>
                  </a:outerShdw>
                </a:effectLst>
              </a:rPr>
              <a:t>O</a:t>
            </a:r>
            <a:r>
              <a:rPr lang="en-US" sz="3200" b="1" dirty="0">
                <a:solidFill>
                  <a:srgbClr val="C00000"/>
                </a:solidFill>
                <a:effectLst>
                  <a:outerShdw blurRad="38100" dist="38100" dir="2700000" algn="tl">
                    <a:srgbClr val="000000">
                      <a:alpha val="43137"/>
                    </a:srgbClr>
                  </a:outerShdw>
                </a:effectLst>
              </a:rPr>
              <a:t>T</a:t>
            </a:r>
            <a:r>
              <a:rPr lang="en-US" sz="2000" b="1" dirty="0"/>
              <a:t> Analysis</a:t>
            </a:r>
          </a:p>
        </p:txBody>
      </p:sp>
      <p:grpSp>
        <p:nvGrpSpPr>
          <p:cNvPr id="13" name="Group 12"/>
          <p:cNvGrpSpPr/>
          <p:nvPr/>
        </p:nvGrpSpPr>
        <p:grpSpPr>
          <a:xfrm>
            <a:off x="1271221" y="3676218"/>
            <a:ext cx="5112000" cy="2342709"/>
            <a:chOff x="1455587" y="3669549"/>
            <a:chExt cx="5112000" cy="2342709"/>
          </a:xfrm>
          <a:effectLst>
            <a:outerShdw blurRad="50800" dist="38100" dir="2700000" algn="tl" rotWithShape="0">
              <a:prstClr val="black">
                <a:alpha val="40000"/>
              </a:prstClr>
            </a:outerShdw>
          </a:effectLst>
        </p:grpSpPr>
        <p:sp>
          <p:nvSpPr>
            <p:cNvPr id="39" name="Rectangle 38"/>
            <p:cNvSpPr/>
            <p:nvPr/>
          </p:nvSpPr>
          <p:spPr>
            <a:xfrm>
              <a:off x="1887587" y="3672258"/>
              <a:ext cx="4680000" cy="2340000"/>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marL="285750" indent="-285750">
                <a:buFont typeface="Arial" panose="020B0604020202020204" pitchFamily="34" charset="0"/>
                <a:buChar char="•"/>
              </a:pPr>
              <a:r>
                <a:rPr lang="en-US" sz="1400" dirty="0"/>
                <a:t>Strong Support from the Government for Development of the Industry</a:t>
              </a:r>
            </a:p>
            <a:p>
              <a:pPr marL="285750" indent="-285750">
                <a:buFont typeface="Arial" panose="020B0604020202020204" pitchFamily="34" charset="0"/>
                <a:buChar char="•"/>
              </a:pPr>
              <a:r>
                <a:rPr lang="en-US" sz="1400" dirty="0"/>
                <a:t>New Customers via Online Channels</a:t>
              </a:r>
            </a:p>
            <a:p>
              <a:pPr marL="285750" indent="-285750">
                <a:buFont typeface="Arial" panose="020B0604020202020204" pitchFamily="34" charset="0"/>
                <a:buChar char="•"/>
              </a:pPr>
              <a:r>
                <a:rPr lang="en-US" sz="1400" dirty="0"/>
                <a:t>Access to New Insurance Technology</a:t>
              </a:r>
            </a:p>
            <a:p>
              <a:pPr marL="285750" indent="-285750">
                <a:buFont typeface="Arial" panose="020B0604020202020204" pitchFamily="34" charset="0"/>
                <a:buChar char="•"/>
              </a:pPr>
              <a:r>
                <a:rPr lang="en-US" sz="1400" dirty="0"/>
                <a:t>Future Growth due to Political and Economic Stability</a:t>
              </a:r>
            </a:p>
            <a:p>
              <a:pPr marL="285750" indent="-285750">
                <a:buFont typeface="Arial" panose="020B0604020202020204" pitchFamily="34" charset="0"/>
                <a:buChar char="•"/>
              </a:pPr>
              <a:r>
                <a:rPr lang="en-US" sz="1400" dirty="0"/>
                <a:t>Expansion in Other Countries</a:t>
              </a:r>
            </a:p>
          </p:txBody>
        </p:sp>
        <p:sp>
          <p:nvSpPr>
            <p:cNvPr id="40" name="Down Arrow 39"/>
            <p:cNvSpPr/>
            <p:nvPr/>
          </p:nvSpPr>
          <p:spPr>
            <a:xfrm rot="16200000">
              <a:off x="501587" y="4623549"/>
              <a:ext cx="2340000" cy="432000"/>
            </a:xfrm>
            <a:prstGeom prst="downArrow">
              <a:avLst>
                <a:gd name="adj1" fmla="val 100000"/>
                <a:gd name="adj2" fmla="val 0"/>
              </a:avLst>
            </a:prstGeom>
            <a:solidFill>
              <a:srgbClr val="0070C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rPr>
                <a:t>OPPORTUNITIES</a:t>
              </a:r>
            </a:p>
          </p:txBody>
        </p:sp>
      </p:grpSp>
      <p:grpSp>
        <p:nvGrpSpPr>
          <p:cNvPr id="18" name="Group 17"/>
          <p:cNvGrpSpPr/>
          <p:nvPr/>
        </p:nvGrpSpPr>
        <p:grpSpPr>
          <a:xfrm>
            <a:off x="6484883" y="1234621"/>
            <a:ext cx="5112000" cy="2342698"/>
            <a:chOff x="6217605" y="1151364"/>
            <a:chExt cx="5112000" cy="2342698"/>
          </a:xfrm>
          <a:effectLst>
            <a:outerShdw blurRad="50800" dist="38100" dir="2700000" algn="tl" rotWithShape="0">
              <a:prstClr val="black">
                <a:alpha val="40000"/>
              </a:prstClr>
            </a:outerShdw>
          </a:effectLst>
        </p:grpSpPr>
        <p:sp>
          <p:nvSpPr>
            <p:cNvPr id="42" name="Rectangle 41"/>
            <p:cNvSpPr/>
            <p:nvPr/>
          </p:nvSpPr>
          <p:spPr>
            <a:xfrm>
              <a:off x="6649605" y="1154062"/>
              <a:ext cx="4680000" cy="2340000"/>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marL="285750" indent="-285750">
                <a:buFont typeface="Arial" panose="020B0604020202020204" pitchFamily="34" charset="0"/>
                <a:buChar char="•"/>
              </a:pPr>
              <a:r>
                <a:rPr lang="en-US" sz="1400" dirty="0"/>
                <a:t>High Attrition Rate in Workforce</a:t>
              </a:r>
            </a:p>
            <a:p>
              <a:pPr marL="285750" indent="-285750">
                <a:buFont typeface="Arial" panose="020B0604020202020204" pitchFamily="34" charset="0"/>
                <a:buChar char="•"/>
              </a:pPr>
              <a:r>
                <a:rPr lang="en-US" sz="1400" dirty="0"/>
                <a:t>Lack of Efficient Financial Planning</a:t>
              </a:r>
            </a:p>
            <a:p>
              <a:pPr marL="285750" indent="-285750">
                <a:buFont typeface="Arial" panose="020B0604020202020204" pitchFamily="34" charset="0"/>
                <a:buChar char="•"/>
              </a:pPr>
              <a:r>
                <a:rPr lang="en-US" sz="1400" dirty="0"/>
                <a:t>Rigid Organization Structure to Accommodate New Business Models</a:t>
              </a:r>
            </a:p>
            <a:p>
              <a:pPr marL="285750" indent="-285750">
                <a:buFont typeface="Arial" panose="020B0604020202020204" pitchFamily="34" charset="0"/>
                <a:buChar char="•"/>
              </a:pPr>
              <a:r>
                <a:rPr lang="en-US" sz="1400" dirty="0"/>
                <a:t>Poor Marketing Strategies</a:t>
              </a:r>
            </a:p>
            <a:p>
              <a:pPr marL="285750" indent="-285750">
                <a:buFont typeface="Arial" panose="020B0604020202020204" pitchFamily="34" charset="0"/>
                <a:buChar char="•"/>
              </a:pPr>
              <a:r>
                <a:rPr lang="en-US" sz="1400" dirty="0"/>
                <a:t>Lack of Investment into Research and Development (R&amp;D) - Below Industry Average</a:t>
              </a:r>
            </a:p>
          </p:txBody>
        </p:sp>
        <p:sp>
          <p:nvSpPr>
            <p:cNvPr id="43" name="Down Arrow 42"/>
            <p:cNvSpPr/>
            <p:nvPr/>
          </p:nvSpPr>
          <p:spPr>
            <a:xfrm rot="16200000">
              <a:off x="5263605" y="2105364"/>
              <a:ext cx="2340000" cy="432000"/>
            </a:xfrm>
            <a:prstGeom prst="downArrow">
              <a:avLst>
                <a:gd name="adj1" fmla="val 100000"/>
                <a:gd name="adj2" fmla="val 0"/>
              </a:avLst>
            </a:prstGeom>
            <a:solidFill>
              <a:srgbClr val="86868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rPr>
                <a:t>WEAKNESSES</a:t>
              </a:r>
            </a:p>
          </p:txBody>
        </p:sp>
      </p:grpSp>
      <p:grpSp>
        <p:nvGrpSpPr>
          <p:cNvPr id="19" name="Group 18"/>
          <p:cNvGrpSpPr/>
          <p:nvPr/>
        </p:nvGrpSpPr>
        <p:grpSpPr>
          <a:xfrm>
            <a:off x="6484883" y="3676218"/>
            <a:ext cx="5112000" cy="2340000"/>
            <a:chOff x="6217605" y="3672259"/>
            <a:chExt cx="5112000" cy="2340000"/>
          </a:xfrm>
          <a:effectLst>
            <a:outerShdw blurRad="50800" dist="38100" dir="2700000" algn="tl" rotWithShape="0">
              <a:prstClr val="black">
                <a:alpha val="40000"/>
              </a:prstClr>
            </a:outerShdw>
          </a:effectLst>
        </p:grpSpPr>
        <p:sp>
          <p:nvSpPr>
            <p:cNvPr id="45" name="Rectangle 44"/>
            <p:cNvSpPr/>
            <p:nvPr/>
          </p:nvSpPr>
          <p:spPr>
            <a:xfrm>
              <a:off x="6649605" y="3672259"/>
              <a:ext cx="4680000" cy="2340000"/>
            </a:xfrm>
            <a:prstGeom prst="rect">
              <a:avLst/>
            </a:prstGeom>
            <a:solidFill>
              <a:schemeClr val="bg1">
                <a:lumMod val="95000"/>
              </a:schemeClr>
            </a:solidFill>
          </p:spPr>
          <p:style>
            <a:lnRef idx="1">
              <a:schemeClr val="dk1"/>
            </a:lnRef>
            <a:fillRef idx="1001">
              <a:schemeClr val="lt2"/>
            </a:fillRef>
            <a:effectRef idx="1">
              <a:schemeClr val="dk1"/>
            </a:effectRef>
            <a:fontRef idx="minor">
              <a:schemeClr val="dk1"/>
            </a:fontRef>
          </p:style>
          <p:txBody>
            <a:bodyPr rtlCol="0" anchor="ctr"/>
            <a:lstStyle/>
            <a:p>
              <a:pPr marL="285750" indent="-285750">
                <a:buFont typeface="Arial" panose="020B0604020202020204" pitchFamily="34" charset="0"/>
                <a:buChar char="•"/>
              </a:pPr>
              <a:r>
                <a:rPr lang="en-US" sz="1400" dirty="0"/>
                <a:t>Intense Competition from Takaful Operators and Conventional Insurers</a:t>
              </a:r>
            </a:p>
            <a:p>
              <a:pPr marL="285750" indent="-285750">
                <a:buFont typeface="Arial" panose="020B0604020202020204" pitchFamily="34" charset="0"/>
                <a:buChar char="•"/>
              </a:pPr>
              <a:r>
                <a:rPr lang="en-US" sz="1400" dirty="0"/>
                <a:t>New Restrictive Regulations</a:t>
              </a:r>
            </a:p>
            <a:p>
              <a:pPr marL="285750" indent="-285750">
                <a:buFont typeface="Arial" panose="020B0604020202020204" pitchFamily="34" charset="0"/>
                <a:buChar char="•"/>
              </a:pPr>
              <a:r>
                <a:rPr lang="en-US" sz="1400" dirty="0"/>
                <a:t>Irregular Development and Supply of New Products</a:t>
              </a:r>
            </a:p>
            <a:p>
              <a:pPr marL="285750" indent="-285750">
                <a:buFont typeface="Arial" panose="020B0604020202020204" pitchFamily="34" charset="0"/>
                <a:buChar char="•"/>
              </a:pPr>
              <a:r>
                <a:rPr lang="en-US" sz="1400" dirty="0"/>
                <a:t>Vulnerable Cybersecurity</a:t>
              </a:r>
            </a:p>
            <a:p>
              <a:pPr marL="285750" indent="-285750">
                <a:buFont typeface="Arial" panose="020B0604020202020204" pitchFamily="34" charset="0"/>
                <a:buChar char="•"/>
              </a:pPr>
              <a:r>
                <a:rPr lang="en-US" sz="1400" dirty="0"/>
                <a:t>High Bureaucracy Level as an Impediment to Growth</a:t>
              </a:r>
            </a:p>
            <a:p>
              <a:pPr marL="285750" indent="-285750">
                <a:buFont typeface="Arial" panose="020B0604020202020204" pitchFamily="34" charset="0"/>
                <a:buChar char="•"/>
              </a:pPr>
              <a:endParaRPr lang="en-US" sz="1400" dirty="0"/>
            </a:p>
          </p:txBody>
        </p:sp>
        <p:sp>
          <p:nvSpPr>
            <p:cNvPr id="46" name="Down Arrow 45"/>
            <p:cNvSpPr/>
            <p:nvPr/>
          </p:nvSpPr>
          <p:spPr>
            <a:xfrm rot="16200000">
              <a:off x="5263605" y="4626259"/>
              <a:ext cx="2340000" cy="432000"/>
            </a:xfrm>
            <a:prstGeom prst="downArrow">
              <a:avLst>
                <a:gd name="adj1" fmla="val 100000"/>
                <a:gd name="adj2" fmla="val 0"/>
              </a:avLst>
            </a:prstGeom>
            <a:solidFill>
              <a:srgbClr val="C0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rPr>
                <a:t>THREATS</a:t>
              </a:r>
            </a:p>
          </p:txBody>
        </p:sp>
      </p:grpSp>
      <p:sp>
        <p:nvSpPr>
          <p:cNvPr id="20" name="Rounded Rectangle 19"/>
          <p:cNvSpPr/>
          <p:nvPr/>
        </p:nvSpPr>
        <p:spPr>
          <a:xfrm rot="16200000">
            <a:off x="-273017" y="2187357"/>
            <a:ext cx="2340001" cy="43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Internal Factors</a:t>
            </a:r>
          </a:p>
        </p:txBody>
      </p:sp>
      <p:sp>
        <p:nvSpPr>
          <p:cNvPr id="47" name="Rounded Rectangle 46"/>
          <p:cNvSpPr/>
          <p:nvPr/>
        </p:nvSpPr>
        <p:spPr>
          <a:xfrm rot="16200000">
            <a:off x="-267135" y="4636098"/>
            <a:ext cx="2340001" cy="4202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External Factors</a:t>
            </a:r>
          </a:p>
        </p:txBody>
      </p:sp>
    </p:spTree>
    <p:extLst>
      <p:ext uri="{BB962C8B-B14F-4D97-AF65-F5344CB8AC3E}">
        <p14:creationId xmlns:p14="http://schemas.microsoft.com/office/powerpoint/2010/main" val="2108687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2306</Words>
  <Application>Microsoft Office PowerPoint</Application>
  <PresentationFormat>Geniş ekran</PresentationFormat>
  <Paragraphs>215</Paragraphs>
  <Slides>27</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27</vt:i4>
      </vt:variant>
    </vt:vector>
  </HeadingPairs>
  <TitlesOfParts>
    <vt:vector size="36" baseType="lpstr">
      <vt:lpstr>Arial</vt:lpstr>
      <vt:lpstr>Calibri</vt:lpstr>
      <vt:lpstr>DengXian</vt:lpstr>
      <vt:lpstr>Rockwell</vt:lpstr>
      <vt:lpstr>Rockwell Condensed</vt:lpstr>
      <vt:lpstr>Rockwell Extra Bold</vt:lpstr>
      <vt:lpstr>Wingdings</vt:lpstr>
      <vt:lpstr>Wood Type</vt:lpstr>
      <vt:lpstr>Acrobat Document</vt:lpstr>
      <vt:lpstr>IMPROVING THE TAKAFUL SECTOR IN ISLAMIC COUNTRIES </vt:lpstr>
      <vt:lpstr>PowerPoint Sunusu</vt:lpstr>
      <vt:lpstr>ObjectIves of the REPORT</vt:lpstr>
      <vt:lpstr>PowerPoint Sunusu</vt:lpstr>
      <vt:lpstr>SIgnIfIcance of Takaful </vt:lpstr>
      <vt:lpstr>The maIn features of Takaful </vt:lpstr>
      <vt:lpstr>OvervIew of IslamIc fInance Industry</vt:lpstr>
      <vt:lpstr>THE TAKAFUL GLOBAL LANDSCAPE </vt:lpstr>
      <vt:lpstr>PowerPoint Sunusu</vt:lpstr>
      <vt:lpstr>PowerPoint Sunusu</vt:lpstr>
      <vt:lpstr>PowerPoint Sunusu</vt:lpstr>
      <vt:lpstr>PowerPoint Sunusu</vt:lpstr>
      <vt:lpstr>AnalysIs of Survey Results</vt:lpstr>
      <vt:lpstr>PowerPoint Sunusu</vt:lpstr>
      <vt:lpstr>PowerPoint Sunusu</vt:lpstr>
      <vt:lpstr>PowerPoint Sunusu</vt:lpstr>
      <vt:lpstr>PowerPoint Sunusu</vt:lpstr>
      <vt:lpstr>Legal and Regulatory Framework</vt:lpstr>
      <vt:lpstr>SharI’Ah Framework</vt:lpstr>
      <vt:lpstr>Products and ServIces</vt:lpstr>
      <vt:lpstr>Talent Development</vt:lpstr>
      <vt:lpstr>Takaful BusIness SustaInabIlIty</vt:lpstr>
      <vt:lpstr>CONCLUSION And Recommendation</vt:lpstr>
      <vt:lpstr>Future</vt:lpstr>
      <vt:lpstr>Reference</vt:lpstr>
      <vt:lpstr>Cont.</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TAKAFUL SECTOR IN ISLAMIC COUNTRIES</dc:title>
  <dc:creator>S M Rashed JAHANGIR</dc:creator>
  <cp:lastModifiedBy>Yusuf Dinc</cp:lastModifiedBy>
  <cp:revision>58</cp:revision>
  <dcterms:created xsi:type="dcterms:W3CDTF">2019-10-04T12:39:48Z</dcterms:created>
  <dcterms:modified xsi:type="dcterms:W3CDTF">2021-11-09T18:14:02Z</dcterms:modified>
</cp:coreProperties>
</file>